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84" r:id="rId4"/>
    <p:sldId id="262" r:id="rId5"/>
    <p:sldId id="278" r:id="rId6"/>
    <p:sldId id="277" r:id="rId7"/>
    <p:sldId id="286" r:id="rId8"/>
    <p:sldId id="288" r:id="rId9"/>
    <p:sldId id="289" r:id="rId10"/>
    <p:sldId id="290" r:id="rId11"/>
    <p:sldId id="291" r:id="rId12"/>
    <p:sldId id="271" r:id="rId13"/>
    <p:sldId id="300" r:id="rId14"/>
    <p:sldId id="293" r:id="rId15"/>
    <p:sldId id="296" r:id="rId16"/>
    <p:sldId id="301" r:id="rId17"/>
    <p:sldId id="298" r:id="rId18"/>
    <p:sldId id="303" r:id="rId19"/>
    <p:sldId id="302" r:id="rId20"/>
    <p:sldId id="299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58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3EA2-623F-4D3C-A24F-EF8C1FD36C0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A2E-D864-44F7-88E7-D839772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2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3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5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7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8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9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10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11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3888000"/>
            <a:ext cx="6048000" cy="216000"/>
          </a:xfrm>
        </p:spPr>
        <p:txBody>
          <a:bodyPr wrap="none"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06.11.2012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loop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" y="232827"/>
            <a:ext cx="3816424" cy="55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9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4"/>
          <a:stretch/>
        </p:blipFill>
        <p:spPr>
          <a:xfrm>
            <a:off x="284400" y="284400"/>
            <a:ext cx="2595600" cy="23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543" r="-1" b="14"/>
          <a:stretch/>
        </p:blipFill>
        <p:spPr>
          <a:xfrm>
            <a:off x="204451" y="5157352"/>
            <a:ext cx="26676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4752000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201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04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532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148386" cy="52547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928670"/>
            <a:ext cx="7141186" cy="428628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704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4640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0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4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0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2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>
                <a:solidFill>
                  <a:srgbClr val="FFFFFF"/>
                </a:solidFill>
              </a:rPr>
              <a:t>06.11.2012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>
                <a:solidFill>
                  <a:srgbClr val="FFFFFF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59F789-2A09-4E87-83B9-E95F2BD77D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88400" y="908720"/>
            <a:ext cx="7100378" cy="4752568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99" y="5772012"/>
            <a:ext cx="780389" cy="7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4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80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80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8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1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00" y="1512000"/>
            <a:ext cx="7210800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  <p:pic>
        <p:nvPicPr>
          <p:cNvPr id="15" name="Picture 14" descr="Enkel logo naturali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" y="5771584"/>
            <a:ext cx="307228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uper-b@naturalis.nl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uper-b@naturalis.nl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uper-b@naturalis.nl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5.jp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 flipH="1">
            <a:off x="4932040" y="419495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400" b="1" dirty="0" smtClean="0"/>
              <a:t>Koos </a:t>
            </a:r>
            <a:r>
              <a:rPr lang="nl-NL" sz="5400" b="1" dirty="0" err="1" smtClean="0"/>
              <a:t>Biesmeijer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716104" cy="36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631594"/>
            <a:ext cx="1852041" cy="1428655"/>
          </a:xfrm>
          <a:prstGeom prst="rect">
            <a:avLst/>
          </a:prstGeom>
        </p:spPr>
      </p:pic>
      <p:sp>
        <p:nvSpPr>
          <p:cNvPr id="9" name="Rounded Rectangle 6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sz="2000" b="1" dirty="0" smtClean="0">
                <a:solidFill>
                  <a:schemeClr val="tx2"/>
                </a:solidFill>
              </a:rPr>
              <a:t>Drivers of </a:t>
            </a:r>
            <a:r>
              <a:rPr lang="nl-NL" sz="2000" b="1" dirty="0" err="1" smtClean="0">
                <a:solidFill>
                  <a:schemeClr val="tx2"/>
                </a:solidFill>
              </a:rPr>
              <a:t>pollinator</a:t>
            </a:r>
            <a:r>
              <a:rPr lang="nl-NL" sz="2000" b="1" dirty="0" smtClean="0">
                <a:solidFill>
                  <a:schemeClr val="tx2"/>
                </a:solidFill>
              </a:rPr>
              <a:t> </a:t>
            </a:r>
            <a:r>
              <a:rPr lang="nl-NL" sz="2000" b="1" dirty="0" err="1" smtClean="0">
                <a:solidFill>
                  <a:schemeClr val="tx2"/>
                </a:solidFill>
              </a:rPr>
              <a:t>loss</a:t>
            </a:r>
            <a:endParaRPr lang="nl-NL" sz="2000" b="1" dirty="0" smtClean="0">
              <a:solidFill>
                <a:schemeClr val="tx2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</a:rPr>
              <a:t>Marc Brown</a:t>
            </a:r>
          </a:p>
          <a:p>
            <a:pPr algn="ctr"/>
            <a:r>
              <a:rPr lang="nl-NL" sz="1600" b="1" dirty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[UK]</a:t>
            </a: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Rob </a:t>
            </a:r>
            <a:r>
              <a:rPr lang="nl-NL" sz="1600" b="1" dirty="0" smtClean="0">
                <a:solidFill>
                  <a:schemeClr val="tx1"/>
                </a:solidFill>
              </a:rPr>
              <a:t>Paxton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[Germany]</a:t>
            </a: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5865" y="30602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WP 4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707904" y="1627129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Determine whether managed and wild </a:t>
            </a:r>
            <a:r>
              <a:rPr lang="en-US" b="1" dirty="0" smtClean="0"/>
              <a:t>pollinator populations </a:t>
            </a:r>
            <a:r>
              <a:rPr lang="en-US" b="1" dirty="0">
                <a:solidFill>
                  <a:schemeClr val="tx2"/>
                </a:solidFill>
              </a:rPr>
              <a:t>respond differentially </a:t>
            </a:r>
            <a:r>
              <a:rPr lang="en-US" b="1" dirty="0"/>
              <a:t>to drivers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3707904" y="2713601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Determine whether the major drivers identified </a:t>
            </a:r>
            <a:r>
              <a:rPr lang="en-US" b="1" dirty="0" smtClean="0"/>
              <a:t>above </a:t>
            </a:r>
            <a:r>
              <a:rPr lang="en-US" b="1" dirty="0" smtClean="0">
                <a:solidFill>
                  <a:schemeClr val="tx2"/>
                </a:solidFill>
              </a:rPr>
              <a:t>act </a:t>
            </a:r>
            <a:r>
              <a:rPr lang="en-US" b="1" dirty="0">
                <a:solidFill>
                  <a:schemeClr val="tx2"/>
                </a:solidFill>
              </a:rPr>
              <a:t>differentially </a:t>
            </a:r>
            <a:r>
              <a:rPr lang="en-US" b="1" dirty="0"/>
              <a:t>across European </a:t>
            </a:r>
            <a:r>
              <a:rPr lang="en-US" b="1" dirty="0" smtClean="0"/>
              <a:t>climatic </a:t>
            </a:r>
            <a:r>
              <a:rPr lang="en-GB" b="1" dirty="0" smtClean="0"/>
              <a:t>zones</a:t>
            </a:r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3707904" y="4077072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Develop </a:t>
            </a:r>
            <a:r>
              <a:rPr lang="en-US" b="1" dirty="0" smtClean="0">
                <a:solidFill>
                  <a:schemeClr val="tx2"/>
                </a:solidFill>
              </a:rPr>
              <a:t>monitoring protocols </a:t>
            </a:r>
            <a:r>
              <a:rPr lang="en-US" b="1" dirty="0" smtClean="0"/>
              <a:t>and a </a:t>
            </a:r>
            <a:r>
              <a:rPr lang="en-US" b="1" dirty="0" err="1">
                <a:solidFill>
                  <a:schemeClr val="tx2"/>
                </a:solidFill>
              </a:rPr>
              <a:t>modelling</a:t>
            </a:r>
            <a:r>
              <a:rPr lang="en-US" b="1" dirty="0">
                <a:solidFill>
                  <a:schemeClr val="tx2"/>
                </a:solidFill>
              </a:rPr>
              <a:t> approach </a:t>
            </a:r>
            <a:r>
              <a:rPr lang="en-US" b="1" dirty="0"/>
              <a:t>to </a:t>
            </a:r>
            <a:r>
              <a:rPr lang="en-US" b="1" dirty="0" smtClean="0"/>
              <a:t>assess and predict </a:t>
            </a:r>
            <a:r>
              <a:rPr lang="en-US" b="1" dirty="0"/>
              <a:t>how changes in major drivers and their interactions </a:t>
            </a:r>
            <a:r>
              <a:rPr lang="en-US" b="1" dirty="0" smtClean="0"/>
              <a:t>will impact </a:t>
            </a:r>
            <a:r>
              <a:rPr lang="en-US" b="1" dirty="0"/>
              <a:t>wild and managed bee populations and the service provision of pollination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/>
          <p:cNvSpPr/>
          <p:nvPr/>
        </p:nvSpPr>
        <p:spPr>
          <a:xfrm>
            <a:off x="1331640" y="321297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b="1" dirty="0" err="1" smtClean="0">
                <a:solidFill>
                  <a:schemeClr val="tx2"/>
                </a:solidFill>
              </a:rPr>
              <a:t>Dissemination</a:t>
            </a:r>
            <a:endParaRPr lang="nl-NL" b="1" dirty="0" smtClean="0">
              <a:solidFill>
                <a:schemeClr val="tx2"/>
              </a:solidFill>
            </a:endParaRPr>
          </a:p>
          <a:p>
            <a:pPr algn="ctr"/>
            <a:r>
              <a:rPr lang="nl-NL" b="1" dirty="0" smtClean="0">
                <a:solidFill>
                  <a:schemeClr val="tx2"/>
                </a:solidFill>
              </a:rPr>
              <a:t>Plan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Lynn </a:t>
            </a:r>
            <a:r>
              <a:rPr lang="nl-NL" sz="1600" b="1" dirty="0">
                <a:solidFill>
                  <a:schemeClr val="tx1"/>
                </a:solidFill>
              </a:rPr>
              <a:t>Dicks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[UK]</a:t>
            </a:r>
            <a:endParaRPr lang="nl-NL" sz="1600" b="1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err="1" smtClean="0">
                <a:solidFill>
                  <a:schemeClr val="tx1"/>
                </a:solidFill>
              </a:rPr>
              <a:t>Lyubomir</a:t>
            </a:r>
            <a:r>
              <a:rPr lang="nl-NL" sz="1600" b="1" dirty="0" smtClean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Penev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[Bulgaria] </a:t>
            </a:r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dissemination</a:t>
            </a:r>
            <a:r>
              <a:rPr lang="nl-NL" sz="4000" b="1" dirty="0" smtClean="0">
                <a:solidFill>
                  <a:schemeClr val="tx2"/>
                </a:solidFill>
              </a:rPr>
              <a:t> plan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\\nnm.local\dino\koos.biesmeijer\Downloads\IMG_75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2" t="28354"/>
          <a:stretch/>
        </p:blipFill>
        <p:spPr bwMode="auto">
          <a:xfrm>
            <a:off x="1331641" y="1779405"/>
            <a:ext cx="1852617" cy="12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851920" y="1779405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Website</a:t>
            </a:r>
            <a:r>
              <a:rPr lang="en-GB" b="1" dirty="0" smtClean="0"/>
              <a:t> with dedicated stakeholder section and materials</a:t>
            </a:r>
          </a:p>
          <a:p>
            <a:endParaRPr lang="en-GB" b="1" dirty="0"/>
          </a:p>
          <a:p>
            <a:r>
              <a:rPr lang="en-GB" b="1" dirty="0" smtClean="0"/>
              <a:t>Research-</a:t>
            </a:r>
            <a:r>
              <a:rPr lang="en-GB" b="1" dirty="0" smtClean="0">
                <a:solidFill>
                  <a:schemeClr val="tx2"/>
                </a:solidFill>
              </a:rPr>
              <a:t>stakeholder </a:t>
            </a:r>
            <a:r>
              <a:rPr lang="en-GB" b="1" dirty="0"/>
              <a:t>agenda-setting </a:t>
            </a:r>
            <a:r>
              <a:rPr lang="en-GB" b="1" dirty="0" smtClean="0"/>
              <a:t>workshop</a:t>
            </a:r>
          </a:p>
          <a:p>
            <a:endParaRPr lang="en-US" b="1" dirty="0"/>
          </a:p>
          <a:p>
            <a:r>
              <a:rPr lang="en-US" b="1" dirty="0" smtClean="0"/>
              <a:t>Workshop to identify </a:t>
            </a:r>
            <a:r>
              <a:rPr lang="en-US" b="1" dirty="0" smtClean="0">
                <a:solidFill>
                  <a:schemeClr val="tx2"/>
                </a:solidFill>
              </a:rPr>
              <a:t>policy</a:t>
            </a:r>
            <a:r>
              <a:rPr lang="en-US" b="1" dirty="0" smtClean="0"/>
              <a:t> opportunities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chemeClr val="tx2"/>
                </a:solidFill>
              </a:rPr>
              <a:t>Outreach training </a:t>
            </a:r>
            <a:r>
              <a:rPr lang="en-US" b="1" dirty="0" smtClean="0"/>
              <a:t>for scientists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chemeClr val="tx2"/>
                </a:solidFill>
              </a:rPr>
              <a:t>Build partnerships </a:t>
            </a:r>
            <a:r>
              <a:rPr lang="en-US" b="1" dirty="0" smtClean="0"/>
              <a:t>between farmers, business, beekeepers, professionals</a:t>
            </a:r>
          </a:p>
          <a:p>
            <a:endParaRPr lang="en-US" b="1" dirty="0"/>
          </a:p>
          <a:p>
            <a:r>
              <a:rPr lang="en-US" b="1" dirty="0" smtClean="0"/>
              <a:t>…and much more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66" y="1136659"/>
            <a:ext cx="828092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en-US" sz="1600" dirty="0"/>
              <a:t>1) </a:t>
            </a:r>
            <a:r>
              <a:rPr lang="en-US" sz="1600" b="1" dirty="0" smtClean="0"/>
              <a:t>Novel crop pollination management guidelines </a:t>
            </a:r>
            <a:r>
              <a:rPr lang="en-US" sz="1600" dirty="0" smtClean="0"/>
              <a:t>to </a:t>
            </a:r>
            <a:r>
              <a:rPr lang="en-US" sz="1600" dirty="0"/>
              <a:t>be incorporated </a:t>
            </a:r>
            <a:r>
              <a:rPr lang="en-US" sz="1600" dirty="0" smtClean="0"/>
              <a:t>as a </a:t>
            </a:r>
            <a:r>
              <a:rPr lang="en-US" sz="1600" dirty="0" err="1"/>
              <a:t>recognised</a:t>
            </a:r>
            <a:r>
              <a:rPr lang="en-US" sz="1600" dirty="0"/>
              <a:t> agricultural input for pollinator-dependent cropping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180975" indent="-180975">
              <a:spcAft>
                <a:spcPts val="600"/>
              </a:spcAft>
            </a:pPr>
            <a:r>
              <a:rPr lang="en-US" sz="1600" dirty="0"/>
              <a:t>2) </a:t>
            </a:r>
            <a:r>
              <a:rPr lang="en-US" sz="1600" b="1" dirty="0" smtClean="0"/>
              <a:t>Assessment </a:t>
            </a:r>
            <a:r>
              <a:rPr lang="en-US" sz="1600" b="1" dirty="0"/>
              <a:t>of current crop pollination deficits, stability and resilience </a:t>
            </a:r>
            <a:r>
              <a:rPr lang="en-US" sz="1600" dirty="0"/>
              <a:t>in major European crop </a:t>
            </a:r>
            <a:r>
              <a:rPr lang="en-US" sz="1600" dirty="0" smtClean="0"/>
              <a:t>species and varieties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 smtClean="0"/>
              <a:t>3) </a:t>
            </a:r>
            <a:r>
              <a:rPr lang="en-US" sz="1600" b="1" dirty="0" smtClean="0"/>
              <a:t>Standards for </a:t>
            </a:r>
            <a:r>
              <a:rPr lang="en-US" sz="1600" b="1" dirty="0"/>
              <a:t>field and laboratory research methods </a:t>
            </a:r>
            <a:r>
              <a:rPr lang="en-US" sz="1600" dirty="0"/>
              <a:t>for surveying and </a:t>
            </a:r>
            <a:r>
              <a:rPr lang="en-US" sz="1600" dirty="0" smtClean="0"/>
              <a:t>monitoring crop </a:t>
            </a:r>
            <a:r>
              <a:rPr lang="en-US" sz="1600" dirty="0"/>
              <a:t>pollination success and wild pollinator communities;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/>
              <a:t>3) </a:t>
            </a:r>
            <a:r>
              <a:rPr lang="en-US" sz="1600" b="1" dirty="0" smtClean="0"/>
              <a:t>Improved use </a:t>
            </a:r>
            <a:r>
              <a:rPr lang="en-US" sz="1600" b="1" dirty="0"/>
              <a:t>of managed bees</a:t>
            </a:r>
            <a:r>
              <a:rPr lang="en-US" sz="1600" dirty="0"/>
              <a:t>, particularly bumblebees </a:t>
            </a:r>
            <a:r>
              <a:rPr lang="en-US" sz="1600" dirty="0" smtClean="0"/>
              <a:t>and </a:t>
            </a:r>
            <a:r>
              <a:rPr lang="en-US" sz="1600" dirty="0"/>
              <a:t>mason bees </a:t>
            </a:r>
            <a:r>
              <a:rPr lang="en-US" sz="1600" dirty="0" smtClean="0"/>
              <a:t>as </a:t>
            </a:r>
            <a:r>
              <a:rPr lang="en-US" sz="1600" dirty="0"/>
              <a:t>effective and safe commercial crop pollination </a:t>
            </a:r>
            <a:r>
              <a:rPr lang="en-US" sz="1600" dirty="0" smtClean="0"/>
              <a:t>organisms</a:t>
            </a:r>
            <a:endParaRPr lang="en-US" sz="1600" dirty="0"/>
          </a:p>
          <a:p>
            <a:pPr marL="180975" indent="-180975">
              <a:spcAft>
                <a:spcPts val="600"/>
              </a:spcAft>
            </a:pPr>
            <a:r>
              <a:rPr lang="en-US" sz="1600" dirty="0"/>
              <a:t>4) </a:t>
            </a:r>
            <a:r>
              <a:rPr lang="en-US" sz="1600" b="1" dirty="0"/>
              <a:t>A review of methods to effectively mitigate loss </a:t>
            </a:r>
            <a:r>
              <a:rPr lang="en-US" sz="1600" dirty="0"/>
              <a:t>of pollination service for European crops, </a:t>
            </a:r>
            <a:r>
              <a:rPr lang="en-US" sz="1600" dirty="0" smtClean="0"/>
              <a:t>e.g.  for differences </a:t>
            </a:r>
            <a:r>
              <a:rPr lang="en-US" sz="1600" dirty="0"/>
              <a:t>in landscape, farming system and uptake of measures;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/>
              <a:t>5) </a:t>
            </a:r>
            <a:r>
              <a:rPr lang="en-US" sz="1600" b="1" dirty="0" smtClean="0"/>
              <a:t>Quantify the </a:t>
            </a:r>
            <a:r>
              <a:rPr lang="en-US" sz="1600" b="1" dirty="0"/>
              <a:t>relative contribution</a:t>
            </a:r>
            <a:r>
              <a:rPr lang="en-US" sz="1600" dirty="0"/>
              <a:t>, individually and in combination, </a:t>
            </a:r>
            <a:r>
              <a:rPr lang="en-US" sz="1600" b="1" dirty="0"/>
              <a:t>of factors driving </a:t>
            </a:r>
            <a:r>
              <a:rPr lang="en-US" sz="1600" b="1" dirty="0" smtClean="0"/>
              <a:t>declines</a:t>
            </a:r>
            <a:r>
              <a:rPr lang="en-US" sz="1600" dirty="0" smtClean="0"/>
              <a:t>, </a:t>
            </a:r>
            <a:r>
              <a:rPr lang="en-US" sz="1600" dirty="0"/>
              <a:t>with a focus on pathogens, nutrition, agrochemicals and </a:t>
            </a:r>
            <a:r>
              <a:rPr lang="en-US" sz="1600" dirty="0" smtClean="0"/>
              <a:t>human activities;</a:t>
            </a:r>
            <a:endParaRPr lang="en-US" sz="1600" dirty="0"/>
          </a:p>
          <a:p>
            <a:pPr marL="180975" indent="-180975">
              <a:spcAft>
                <a:spcPts val="600"/>
              </a:spcAft>
            </a:pPr>
            <a:r>
              <a:rPr lang="en-US" sz="1600" dirty="0"/>
              <a:t>6) </a:t>
            </a:r>
            <a:r>
              <a:rPr lang="en-US" sz="1600" b="1" dirty="0"/>
              <a:t>Improved wild pollinator conservation practice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80975" indent="-180975">
              <a:spcAft>
                <a:spcPts val="600"/>
              </a:spcAft>
            </a:pPr>
            <a:r>
              <a:rPr lang="en-US" sz="1600" dirty="0" smtClean="0"/>
              <a:t>7</a:t>
            </a:r>
            <a:r>
              <a:rPr lang="en-US" sz="1600" dirty="0"/>
              <a:t>) Providing </a:t>
            </a:r>
            <a:r>
              <a:rPr lang="en-US" sz="1600" b="1" dirty="0"/>
              <a:t>robust evidence where current and emerging pollinator-related policies are lacking support </a:t>
            </a:r>
            <a:r>
              <a:rPr lang="en-US" sz="1600" dirty="0"/>
              <a:t>(</a:t>
            </a:r>
            <a:r>
              <a:rPr lang="en-US" sz="1600" dirty="0" smtClean="0"/>
              <a:t>e.g. pesticide </a:t>
            </a:r>
            <a:r>
              <a:rPr lang="en-US" sz="1600" dirty="0"/>
              <a:t>regulations).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56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400" b="1" dirty="0" err="1" smtClean="0">
                <a:solidFill>
                  <a:schemeClr val="tx2"/>
                </a:solidFill>
              </a:rPr>
              <a:t>will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err="1" smtClean="0">
                <a:solidFill>
                  <a:schemeClr val="tx2"/>
                </a:solidFill>
              </a:rPr>
              <a:t>deliver</a:t>
            </a:r>
            <a:r>
              <a:rPr lang="nl-NL" sz="4400" b="1" dirty="0" smtClean="0">
                <a:solidFill>
                  <a:schemeClr val="tx2"/>
                </a:solidFill>
              </a:rPr>
              <a:t>:</a:t>
            </a:r>
            <a:endParaRPr lang="nl-NL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30" y="1196752"/>
            <a:ext cx="8680991" cy="41549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My </a:t>
            </a:r>
            <a:r>
              <a:rPr lang="nl-NL" sz="2400" b="1" dirty="0" err="1" smtClean="0">
                <a:solidFill>
                  <a:schemeClr val="tx2"/>
                </a:solidFill>
              </a:rPr>
              <a:t>ambition</a:t>
            </a:r>
            <a:r>
              <a:rPr lang="nl-NL" sz="2400" b="1" dirty="0" smtClean="0">
                <a:solidFill>
                  <a:schemeClr val="tx2"/>
                </a:solidFill>
              </a:rPr>
              <a:t> </a:t>
            </a:r>
            <a:r>
              <a:rPr lang="nl-NL" sz="2400" b="1" dirty="0" err="1" smtClean="0">
                <a:solidFill>
                  <a:schemeClr val="tx2"/>
                </a:solidFill>
              </a:rPr>
              <a:t>with</a:t>
            </a:r>
            <a:r>
              <a:rPr lang="nl-NL" sz="2400" b="1" dirty="0" smtClean="0">
                <a:solidFill>
                  <a:schemeClr val="tx2"/>
                </a:solidFill>
              </a:rPr>
              <a:t> Super-B:</a:t>
            </a:r>
          </a:p>
          <a:p>
            <a:r>
              <a:rPr lang="nl-NL" sz="2400" b="1" dirty="0" smtClean="0"/>
              <a:t>I hope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in 2018 Super-B </a:t>
            </a:r>
            <a:r>
              <a:rPr lang="nl-NL" sz="2400" b="1" dirty="0" err="1" smtClean="0"/>
              <a:t>activities</a:t>
            </a:r>
            <a:r>
              <a:rPr lang="nl-NL" sz="2400" b="1" dirty="0" smtClean="0"/>
              <a:t> have </a:t>
            </a:r>
            <a:r>
              <a:rPr lang="nl-NL" sz="2400" b="1" dirty="0" err="1" smtClean="0"/>
              <a:t>filled</a:t>
            </a:r>
            <a:r>
              <a:rPr lang="nl-NL" sz="2400" b="1" dirty="0" smtClean="0"/>
              <a:t> important </a:t>
            </a:r>
            <a:r>
              <a:rPr lang="nl-NL" sz="2400" b="1" dirty="0" err="1" smtClean="0"/>
              <a:t>knowledge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gaps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pollination</a:t>
            </a:r>
            <a:r>
              <a:rPr lang="nl-NL" sz="2400" b="1" dirty="0" smtClean="0"/>
              <a:t> research. </a:t>
            </a:r>
            <a:r>
              <a:rPr lang="nl-NL" sz="2400" b="1" dirty="0" err="1"/>
              <a:t>R</a:t>
            </a:r>
            <a:r>
              <a:rPr lang="nl-NL" sz="2400" b="1" dirty="0" err="1" smtClean="0"/>
              <a:t>esearchers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across</a:t>
            </a:r>
            <a:r>
              <a:rPr lang="nl-NL" sz="2400" b="1" dirty="0" smtClean="0"/>
              <a:t> the EU are </a:t>
            </a:r>
            <a:r>
              <a:rPr lang="nl-NL" sz="2400" b="1" dirty="0" err="1" smtClean="0"/>
              <a:t>aware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each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other’s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work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results</a:t>
            </a:r>
            <a:r>
              <a:rPr lang="nl-NL" sz="2400" b="1" dirty="0" smtClean="0"/>
              <a:t>. </a:t>
            </a:r>
            <a:r>
              <a:rPr lang="nl-NL" sz="2400" b="1" dirty="0" err="1" smtClean="0"/>
              <a:t>Crop</a:t>
            </a:r>
            <a:r>
              <a:rPr lang="nl-NL" sz="2400" b="1" dirty="0" smtClean="0"/>
              <a:t> farmers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know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about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pollination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know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where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get relevant information,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know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manage </a:t>
            </a:r>
            <a:r>
              <a:rPr lang="nl-NL" sz="2400" b="1" dirty="0" err="1" smtClean="0"/>
              <a:t>their</a:t>
            </a:r>
            <a:r>
              <a:rPr lang="nl-NL" sz="2400" b="1" dirty="0" smtClean="0"/>
              <a:t> systems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optimal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pollination</a:t>
            </a:r>
            <a:r>
              <a:rPr lang="nl-NL" sz="2400" b="1" dirty="0" smtClean="0"/>
              <a:t> services. Policy-makers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land managers take </a:t>
            </a:r>
            <a:r>
              <a:rPr lang="nl-NL" sz="2400" b="1" dirty="0" err="1" smtClean="0"/>
              <a:t>conservation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measures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pollination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pollinators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into</a:t>
            </a:r>
            <a:r>
              <a:rPr lang="nl-NL" sz="2400" b="1" dirty="0" smtClean="0"/>
              <a:t> account in </a:t>
            </a:r>
            <a:r>
              <a:rPr lang="nl-NL" sz="2400" b="1" dirty="0" err="1" smtClean="0"/>
              <a:t>their</a:t>
            </a:r>
            <a:r>
              <a:rPr lang="nl-NL" sz="2400" b="1" dirty="0" smtClean="0"/>
              <a:t> programs.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the </a:t>
            </a:r>
            <a:r>
              <a:rPr lang="nl-NL" sz="2400" b="1" dirty="0" err="1" smtClean="0"/>
              <a:t>general</a:t>
            </a:r>
            <a:r>
              <a:rPr lang="nl-NL" sz="2400" b="1" dirty="0" smtClean="0"/>
              <a:t> public is more </a:t>
            </a:r>
            <a:r>
              <a:rPr lang="nl-NL" sz="2400" b="1" dirty="0" err="1" smtClean="0"/>
              <a:t>aware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pollinators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contribute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food security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well-</a:t>
            </a:r>
            <a:r>
              <a:rPr lang="nl-NL" sz="2400" b="1" dirty="0" err="1" smtClean="0"/>
              <a:t>being</a:t>
            </a:r>
            <a:r>
              <a:rPr lang="nl-NL" sz="2400" b="1" dirty="0" smtClean="0"/>
              <a:t>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643245"/>
            <a:ext cx="4156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err="1" smtClean="0">
                <a:solidFill>
                  <a:schemeClr val="tx2"/>
                </a:solidFill>
              </a:rPr>
              <a:t>What</a:t>
            </a:r>
            <a:r>
              <a:rPr lang="nl-NL" sz="2800" b="1" dirty="0" smtClean="0">
                <a:solidFill>
                  <a:schemeClr val="tx2"/>
                </a:solidFill>
              </a:rPr>
              <a:t> is </a:t>
            </a:r>
            <a:r>
              <a:rPr lang="nl-NL" sz="2800" b="1" dirty="0" err="1" smtClean="0">
                <a:solidFill>
                  <a:schemeClr val="tx2"/>
                </a:solidFill>
              </a:rPr>
              <a:t>your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ambition</a:t>
            </a:r>
            <a:r>
              <a:rPr lang="nl-NL" sz="2800" b="1" dirty="0" smtClean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nl-NL" sz="2800" b="1" dirty="0" err="1" smtClean="0">
                <a:solidFill>
                  <a:schemeClr val="tx2"/>
                </a:solidFill>
              </a:rPr>
              <a:t>What</a:t>
            </a:r>
            <a:r>
              <a:rPr lang="nl-NL" sz="2800" b="1" dirty="0" smtClean="0">
                <a:solidFill>
                  <a:schemeClr val="tx2"/>
                </a:solidFill>
              </a:rPr>
              <a:t> is </a:t>
            </a:r>
            <a:r>
              <a:rPr lang="nl-NL" sz="2800" b="1" dirty="0" err="1" smtClean="0">
                <a:solidFill>
                  <a:schemeClr val="tx2"/>
                </a:solidFill>
              </a:rPr>
              <a:t>our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ambition</a:t>
            </a:r>
            <a:r>
              <a:rPr lang="nl-NL" sz="2800" b="1" dirty="0" smtClean="0">
                <a:solidFill>
                  <a:schemeClr val="tx2"/>
                </a:solidFill>
              </a:rPr>
              <a:t>?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8064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solidFill>
                  <a:schemeClr val="tx2"/>
                </a:solidFill>
              </a:rPr>
              <a:t>What</a:t>
            </a:r>
            <a:r>
              <a:rPr lang="nl-NL" sz="3200" b="1" dirty="0" smtClean="0">
                <a:solidFill>
                  <a:schemeClr val="tx2"/>
                </a:solidFill>
              </a:rPr>
              <a:t> do </a:t>
            </a:r>
            <a:r>
              <a:rPr lang="nl-NL" sz="3200" b="1" dirty="0" err="1" smtClean="0">
                <a:solidFill>
                  <a:schemeClr val="tx2"/>
                </a:solidFill>
              </a:rPr>
              <a:t>you</a:t>
            </a:r>
            <a:r>
              <a:rPr lang="nl-NL" sz="3200" b="1" dirty="0" smtClean="0">
                <a:solidFill>
                  <a:schemeClr val="tx2"/>
                </a:solidFill>
              </a:rPr>
              <a:t> want </a:t>
            </a:r>
            <a:r>
              <a:rPr lang="nl-NL" sz="3200" b="1" dirty="0" err="1" smtClean="0">
                <a:solidFill>
                  <a:schemeClr val="tx2"/>
                </a:solidFill>
              </a:rPr>
              <a:t>with</a:t>
            </a:r>
            <a:r>
              <a:rPr lang="nl-NL" sz="3200" b="1" dirty="0" smtClean="0">
                <a:solidFill>
                  <a:schemeClr val="tx2"/>
                </a:solidFill>
              </a:rPr>
              <a:t> Super-B?</a:t>
            </a:r>
          </a:p>
          <a:p>
            <a:endParaRPr lang="nl-NL" dirty="0"/>
          </a:p>
          <a:p>
            <a:r>
              <a:rPr lang="nl-NL" sz="2400" b="1" dirty="0" err="1" smtClean="0"/>
              <a:t>Your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ambition</a:t>
            </a:r>
            <a:r>
              <a:rPr lang="nl-NL" sz="2400" b="1" dirty="0" smtClean="0"/>
              <a:t>: top 3 goals </a:t>
            </a:r>
            <a:r>
              <a:rPr lang="nl-NL" sz="2400" b="1" dirty="0" err="1" smtClean="0"/>
              <a:t>within</a:t>
            </a:r>
            <a:r>
              <a:rPr lang="nl-NL" sz="2400" b="1" dirty="0" smtClean="0"/>
              <a:t> Super-B</a:t>
            </a:r>
          </a:p>
          <a:p>
            <a:r>
              <a:rPr lang="nl-NL" dirty="0" smtClean="0">
                <a:sym typeface="Wingdings" pitchFamily="2" charset="2"/>
              </a:rPr>
              <a:t> Email </a:t>
            </a:r>
            <a:r>
              <a:rPr lang="nl-NL" dirty="0" err="1" smtClean="0">
                <a:sym typeface="Wingdings" pitchFamily="2" charset="2"/>
              </a:rPr>
              <a:t>us</a:t>
            </a:r>
            <a:r>
              <a:rPr lang="nl-NL" dirty="0" smtClean="0">
                <a:sym typeface="Wingdings" pitchFamily="2" charset="2"/>
              </a:rPr>
              <a:t> on </a:t>
            </a:r>
            <a:r>
              <a:rPr lang="nl-NL" dirty="0" smtClean="0">
                <a:sym typeface="Wingdings" pitchFamily="2" charset="2"/>
                <a:hlinkClick r:id="rId2"/>
              </a:rPr>
              <a:t>super-b@naturalis.nl</a:t>
            </a:r>
            <a:r>
              <a:rPr lang="nl-NL" dirty="0" smtClean="0">
                <a:sym typeface="Wingdings" pitchFamily="2" charset="2"/>
              </a:rPr>
              <a:t> !</a:t>
            </a:r>
            <a:endParaRPr lang="nl-NL" dirty="0"/>
          </a:p>
          <a:p>
            <a:endParaRPr lang="nl-NL" dirty="0"/>
          </a:p>
          <a:p>
            <a:r>
              <a:rPr lang="nl-NL" sz="2400" b="1" dirty="0" err="1" smtClean="0"/>
              <a:t>Use</a:t>
            </a:r>
            <a:r>
              <a:rPr lang="nl-NL" sz="2400" b="1" dirty="0" smtClean="0"/>
              <a:t> Super-B as a </a:t>
            </a:r>
            <a:r>
              <a:rPr lang="nl-NL" sz="2400" b="1" dirty="0" err="1" smtClean="0"/>
              <a:t>catalyst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start </a:t>
            </a:r>
            <a:r>
              <a:rPr lang="nl-NL" sz="2400" b="1" dirty="0" err="1" smtClean="0"/>
              <a:t>other</a:t>
            </a:r>
            <a:r>
              <a:rPr lang="nl-NL" sz="2400" b="1" dirty="0" smtClean="0"/>
              <a:t> projects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At </a:t>
            </a:r>
            <a:r>
              <a:rPr lang="nl-NL" dirty="0" err="1" smtClean="0"/>
              <a:t>national</a:t>
            </a:r>
            <a:r>
              <a:rPr lang="nl-NL" dirty="0" smtClean="0"/>
              <a:t> levels (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funding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?)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stakeholders (</a:t>
            </a:r>
            <a:r>
              <a:rPr lang="nl-NL" dirty="0" err="1" smtClean="0"/>
              <a:t>growers</a:t>
            </a:r>
            <a:r>
              <a:rPr lang="nl-NL" dirty="0" smtClean="0"/>
              <a:t>, </a:t>
            </a:r>
            <a:r>
              <a:rPr lang="nl-NL" dirty="0" err="1" smtClean="0"/>
              <a:t>industry</a:t>
            </a:r>
            <a:r>
              <a:rPr lang="nl-NL" dirty="0" smtClean="0"/>
              <a:t>, </a:t>
            </a:r>
            <a:r>
              <a:rPr lang="nl-NL" dirty="0" err="1" smtClean="0"/>
              <a:t>government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sz="2000" b="1" dirty="0" smtClean="0">
              <a:solidFill>
                <a:prstClr val="black"/>
              </a:solidFill>
            </a:endParaRPr>
          </a:p>
          <a:p>
            <a:r>
              <a:rPr lang="nl-NL" sz="2800" b="1" dirty="0" err="1" smtClean="0">
                <a:solidFill>
                  <a:prstClr val="black"/>
                </a:solidFill>
              </a:rPr>
              <a:t>Join</a:t>
            </a:r>
            <a:r>
              <a:rPr lang="nl-NL" sz="2800" b="1" dirty="0" smtClean="0">
                <a:solidFill>
                  <a:prstClr val="black"/>
                </a:solidFill>
              </a:rPr>
              <a:t> in, share </a:t>
            </a:r>
            <a:r>
              <a:rPr lang="nl-NL" sz="2800" b="1" dirty="0" err="1" smtClean="0">
                <a:solidFill>
                  <a:prstClr val="black"/>
                </a:solidFill>
              </a:rPr>
              <a:t>your</a:t>
            </a:r>
            <a:r>
              <a:rPr lang="nl-NL" sz="2800" b="1" dirty="0" smtClean="0">
                <a:solidFill>
                  <a:prstClr val="black"/>
                </a:solidFill>
              </a:rPr>
              <a:t> expertise </a:t>
            </a:r>
            <a:r>
              <a:rPr lang="nl-NL" sz="2800" b="1" dirty="0" err="1" smtClean="0">
                <a:solidFill>
                  <a:prstClr val="black"/>
                </a:solidFill>
              </a:rPr>
              <a:t>and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collaborate</a:t>
            </a:r>
            <a:r>
              <a:rPr lang="nl-NL" sz="2800" b="1" dirty="0" smtClean="0">
                <a:solidFill>
                  <a:prstClr val="black"/>
                </a:solidFill>
              </a:rPr>
              <a:t>!</a:t>
            </a:r>
            <a:endParaRPr lang="nl-NL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7054" y="1050329"/>
            <a:ext cx="80954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nl-NL" sz="1600" b="1" dirty="0" smtClean="0"/>
              <a:t>Website as a </a:t>
            </a:r>
            <a:r>
              <a:rPr lang="nl-NL" sz="1600" b="1" dirty="0" err="1" smtClean="0"/>
              <a:t>focal</a:t>
            </a:r>
            <a:r>
              <a:rPr lang="nl-NL" sz="1600" b="1" dirty="0" smtClean="0"/>
              <a:t> information </a:t>
            </a:r>
            <a:r>
              <a:rPr lang="nl-NL" sz="1600" b="1" dirty="0" err="1" smtClean="0"/>
              <a:t>and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dissemination</a:t>
            </a:r>
            <a:r>
              <a:rPr lang="nl-NL" sz="1600" b="1" dirty="0" smtClean="0"/>
              <a:t> point</a:t>
            </a:r>
          </a:p>
          <a:p>
            <a:pPr marL="180975" indent="-180975">
              <a:spcAft>
                <a:spcPts val="600"/>
              </a:spcAft>
            </a:pPr>
            <a:endParaRPr lang="nl-NL" sz="1200" dirty="0"/>
          </a:p>
          <a:p>
            <a:pPr marL="180975" indent="-180975">
              <a:spcAft>
                <a:spcPts val="600"/>
              </a:spcAft>
            </a:pPr>
            <a:r>
              <a:rPr lang="nl-NL" sz="1600" b="1" dirty="0" err="1" smtClean="0"/>
              <a:t>Coordination</a:t>
            </a:r>
            <a:r>
              <a:rPr lang="nl-NL" sz="1600" b="1" dirty="0" smtClean="0"/>
              <a:t> of action: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smtClean="0">
                <a:solidFill>
                  <a:schemeClr val="tx2"/>
                </a:solidFill>
              </a:rPr>
              <a:t>MC meetings</a:t>
            </a:r>
            <a:r>
              <a:rPr lang="nl-NL" sz="1600" dirty="0" smtClean="0"/>
              <a:t>, </a:t>
            </a:r>
            <a:r>
              <a:rPr lang="nl-NL" sz="1600" dirty="0" err="1" smtClean="0"/>
              <a:t>clear</a:t>
            </a:r>
            <a:r>
              <a:rPr lang="nl-NL" sz="1600" dirty="0" smtClean="0"/>
              <a:t> </a:t>
            </a:r>
            <a:r>
              <a:rPr lang="nl-NL" sz="1600" dirty="0" err="1" smtClean="0">
                <a:solidFill>
                  <a:schemeClr val="tx2"/>
                </a:solidFill>
              </a:rPr>
              <a:t>working</a:t>
            </a:r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 err="1" smtClean="0">
                <a:solidFill>
                  <a:schemeClr val="tx2"/>
                </a:solidFill>
              </a:rPr>
              <a:t>group</a:t>
            </a:r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 err="1" smtClean="0"/>
              <a:t>structure</a:t>
            </a:r>
            <a:r>
              <a:rPr lang="nl-NL" sz="1600" dirty="0" smtClean="0"/>
              <a:t>, </a:t>
            </a:r>
            <a:endParaRPr lang="nl-NL" sz="16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err="1" smtClean="0">
                <a:solidFill>
                  <a:schemeClr val="tx2"/>
                </a:solidFill>
              </a:rPr>
              <a:t>A</a:t>
            </a:r>
            <a:r>
              <a:rPr lang="nl-NL" sz="1600" dirty="0" err="1" smtClean="0">
                <a:solidFill>
                  <a:schemeClr val="tx2"/>
                </a:solidFill>
              </a:rPr>
              <a:t>nnual</a:t>
            </a:r>
            <a:r>
              <a:rPr lang="nl-NL" sz="1600" dirty="0" smtClean="0">
                <a:solidFill>
                  <a:schemeClr val="tx2"/>
                </a:solidFill>
              </a:rPr>
              <a:t> planning </a:t>
            </a:r>
            <a:r>
              <a:rPr lang="nl-NL" sz="1600" dirty="0" err="1" smtClean="0">
                <a:solidFill>
                  <a:schemeClr val="tx2"/>
                </a:solidFill>
              </a:rPr>
              <a:t>and</a:t>
            </a:r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 err="1" smtClean="0">
                <a:solidFill>
                  <a:schemeClr val="tx2"/>
                </a:solidFill>
              </a:rPr>
              <a:t>reporting</a:t>
            </a:r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 err="1" smtClean="0">
                <a:solidFill>
                  <a:schemeClr val="tx2"/>
                </a:solidFill>
              </a:rPr>
              <a:t>cycle</a:t>
            </a:r>
            <a:endParaRPr lang="nl-NL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smtClean="0"/>
              <a:t>Open </a:t>
            </a:r>
            <a:r>
              <a:rPr lang="nl-NL" sz="1600" dirty="0" err="1" smtClean="0"/>
              <a:t>structure</a:t>
            </a:r>
            <a:r>
              <a:rPr lang="nl-NL" sz="1600" dirty="0" smtClean="0"/>
              <a:t>, </a:t>
            </a:r>
            <a:r>
              <a:rPr lang="nl-NL" sz="1600" dirty="0" err="1" smtClean="0"/>
              <a:t>stimulating</a:t>
            </a:r>
            <a:r>
              <a:rPr lang="nl-NL" sz="1600" dirty="0" smtClean="0"/>
              <a:t> spin-off </a:t>
            </a:r>
            <a:r>
              <a:rPr lang="nl-NL" sz="1600" dirty="0" err="1" smtClean="0"/>
              <a:t>activities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projects</a:t>
            </a:r>
            <a:endParaRPr lang="nl-NL" sz="16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nl-NL" sz="1600" dirty="0" smtClean="0"/>
          </a:p>
          <a:p>
            <a:pPr marL="180975" indent="-180975">
              <a:spcAft>
                <a:spcPts val="600"/>
              </a:spcAft>
            </a:pPr>
            <a:r>
              <a:rPr lang="nl-NL" sz="1600" b="1" dirty="0" smtClean="0"/>
              <a:t>Advance </a:t>
            </a:r>
            <a:r>
              <a:rPr lang="nl-NL" sz="1600" b="1" dirty="0" err="1" smtClean="0"/>
              <a:t>scientific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interaction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through</a:t>
            </a:r>
            <a:r>
              <a:rPr lang="nl-NL" sz="1600" b="1" dirty="0" smtClean="0"/>
              <a:t>: </a:t>
            </a:r>
          </a:p>
          <a:p>
            <a:pPr marL="180975" indent="-180975">
              <a:spcAft>
                <a:spcPts val="600"/>
              </a:spcAft>
            </a:pPr>
            <a:r>
              <a:rPr lang="nl-NL" sz="1600" dirty="0" smtClean="0"/>
              <a:t>- </a:t>
            </a:r>
            <a:r>
              <a:rPr lang="nl-NL" sz="1600" dirty="0" err="1" smtClean="0"/>
              <a:t>Annual</a:t>
            </a:r>
            <a:r>
              <a:rPr lang="nl-NL" sz="1600" dirty="0" smtClean="0"/>
              <a:t> conferences </a:t>
            </a:r>
            <a:r>
              <a:rPr lang="nl-NL" sz="1600" dirty="0" err="1" smtClean="0"/>
              <a:t>linked</a:t>
            </a:r>
            <a:r>
              <a:rPr lang="nl-NL" sz="1600" dirty="0" smtClean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planned</a:t>
            </a:r>
            <a:r>
              <a:rPr lang="nl-NL" sz="1600" dirty="0"/>
              <a:t> </a:t>
            </a:r>
            <a:r>
              <a:rPr lang="nl-NL" sz="1600" dirty="0" err="1"/>
              <a:t>scientific</a:t>
            </a:r>
            <a:r>
              <a:rPr lang="nl-NL" sz="1600" dirty="0"/>
              <a:t> meetings</a:t>
            </a:r>
          </a:p>
          <a:p>
            <a:pPr marL="180975" indent="-180975">
              <a:spcAft>
                <a:spcPts val="600"/>
              </a:spcAft>
            </a:pPr>
            <a:r>
              <a:rPr lang="nl-NL" sz="1600" dirty="0" smtClean="0"/>
              <a:t>- </a:t>
            </a:r>
            <a:r>
              <a:rPr lang="nl-NL" sz="1600" dirty="0" err="1" smtClean="0"/>
              <a:t>STSMs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dedicated</a:t>
            </a:r>
            <a:r>
              <a:rPr lang="nl-NL" sz="1600" dirty="0" smtClean="0"/>
              <a:t> workshops/training events</a:t>
            </a:r>
          </a:p>
          <a:p>
            <a:pPr marL="180975" indent="-180975">
              <a:spcAft>
                <a:spcPts val="600"/>
              </a:spcAft>
            </a:pPr>
            <a:endParaRPr lang="nl-NL" sz="1600" dirty="0" smtClean="0"/>
          </a:p>
          <a:p>
            <a:pPr marL="180975" indent="-180975">
              <a:spcAft>
                <a:spcPts val="600"/>
              </a:spcAft>
            </a:pPr>
            <a:r>
              <a:rPr lang="nl-NL" sz="1600" b="1" dirty="0" smtClean="0"/>
              <a:t>Advance </a:t>
            </a:r>
            <a:r>
              <a:rPr lang="nl-NL" sz="1600" b="1" dirty="0" err="1" smtClean="0"/>
              <a:t>science</a:t>
            </a:r>
            <a:r>
              <a:rPr lang="nl-NL" sz="1600" b="1" dirty="0" smtClean="0"/>
              <a:t>-society-policy </a:t>
            </a:r>
            <a:r>
              <a:rPr lang="nl-NL" sz="1600" b="1" dirty="0" err="1"/>
              <a:t>interaction</a:t>
            </a:r>
            <a:r>
              <a:rPr lang="nl-NL" sz="1600" b="1" dirty="0"/>
              <a:t> </a:t>
            </a:r>
            <a:r>
              <a:rPr lang="nl-NL" sz="1600" b="1" dirty="0" err="1"/>
              <a:t>through</a:t>
            </a:r>
            <a:r>
              <a:rPr lang="nl-NL" sz="1600" b="1" dirty="0"/>
              <a:t>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b="1" dirty="0" smtClean="0">
                <a:solidFill>
                  <a:srgbClr val="FF0000"/>
                </a:solidFill>
              </a:rPr>
              <a:t>REACHING OUT</a:t>
            </a:r>
            <a:r>
              <a:rPr lang="nl-NL" sz="1600" dirty="0" smtClean="0"/>
              <a:t>:  Stakeholder workshops, Policy makers workshop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err="1" smtClean="0"/>
              <a:t>Develop</a:t>
            </a:r>
            <a:r>
              <a:rPr lang="nl-NL" sz="1600" dirty="0" smtClean="0"/>
              <a:t> partnerships: </a:t>
            </a:r>
            <a:r>
              <a:rPr lang="nl-NL" sz="1600" dirty="0" err="1" smtClean="0"/>
              <a:t>science</a:t>
            </a:r>
            <a:r>
              <a:rPr lang="nl-NL" sz="1600" dirty="0" smtClean="0"/>
              <a:t>, </a:t>
            </a:r>
            <a:r>
              <a:rPr lang="nl-NL" sz="1600" dirty="0" err="1" smtClean="0"/>
              <a:t>farming</a:t>
            </a:r>
            <a:r>
              <a:rPr lang="nl-NL" sz="1600" dirty="0" smtClean="0"/>
              <a:t>, business, policy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nl-NL" sz="1600" dirty="0"/>
          </a:p>
          <a:p>
            <a:pPr>
              <a:spcAft>
                <a:spcPts val="600"/>
              </a:spcAft>
            </a:pPr>
            <a:r>
              <a:rPr lang="nl-NL" sz="1600" b="1" dirty="0" err="1"/>
              <a:t>D</a:t>
            </a:r>
            <a:r>
              <a:rPr lang="nl-NL" sz="1600" b="1" dirty="0" err="1" smtClean="0"/>
              <a:t>edicated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dissemination</a:t>
            </a:r>
            <a:r>
              <a:rPr lang="nl-NL" sz="1600" b="1" dirty="0" smtClean="0"/>
              <a:t> program</a:t>
            </a:r>
            <a:endParaRPr lang="nl-NL" sz="1600" b="1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56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400" b="1" dirty="0" smtClean="0">
                <a:solidFill>
                  <a:schemeClr val="tx2"/>
                </a:solidFill>
              </a:rPr>
              <a:t>tools</a:t>
            </a:r>
            <a:endParaRPr lang="nl-NL" sz="4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61558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solidFill>
                  <a:schemeClr val="tx2"/>
                </a:solidFill>
              </a:rPr>
              <a:t>What</a:t>
            </a:r>
            <a:r>
              <a:rPr lang="nl-NL" sz="3200" b="1" dirty="0" smtClean="0">
                <a:solidFill>
                  <a:schemeClr val="tx2"/>
                </a:solidFill>
              </a:rPr>
              <a:t> we </a:t>
            </a:r>
            <a:r>
              <a:rPr lang="nl-NL" sz="3200" b="1" dirty="0" err="1" smtClean="0">
                <a:solidFill>
                  <a:schemeClr val="tx2"/>
                </a:solidFill>
              </a:rPr>
              <a:t>expect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from</a:t>
            </a:r>
            <a:r>
              <a:rPr lang="nl-NL" sz="3200" b="1" dirty="0" smtClean="0">
                <a:solidFill>
                  <a:schemeClr val="tx2"/>
                </a:solidFill>
              </a:rPr>
              <a:t> MC members:</a:t>
            </a:r>
          </a:p>
          <a:p>
            <a:endParaRPr lang="nl-NL" dirty="0"/>
          </a:p>
          <a:p>
            <a:r>
              <a:rPr lang="nl-NL" sz="2400" b="1" dirty="0" err="1" smtClean="0"/>
              <a:t>Actively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participate</a:t>
            </a:r>
            <a:r>
              <a:rPr lang="nl-NL" sz="2400" b="1" dirty="0" smtClean="0"/>
              <a:t> in Super-B</a:t>
            </a:r>
          </a:p>
          <a:p>
            <a:r>
              <a:rPr lang="nl-NL" dirty="0" smtClean="0">
                <a:sym typeface="Wingdings" pitchFamily="2" charset="2"/>
              </a:rPr>
              <a:t> Email </a:t>
            </a:r>
            <a:r>
              <a:rPr lang="nl-NL" dirty="0" err="1" smtClean="0">
                <a:sym typeface="Wingdings" pitchFamily="2" charset="2"/>
              </a:rPr>
              <a:t>us</a:t>
            </a:r>
            <a:r>
              <a:rPr lang="nl-NL" dirty="0" smtClean="0">
                <a:sym typeface="Wingdings" pitchFamily="2" charset="2"/>
              </a:rPr>
              <a:t> on </a:t>
            </a:r>
            <a:r>
              <a:rPr lang="nl-NL" dirty="0" smtClean="0">
                <a:sym typeface="Wingdings" pitchFamily="2" charset="2"/>
                <a:hlinkClick r:id="rId2"/>
              </a:rPr>
              <a:t>super-b@naturalis.nl</a:t>
            </a:r>
            <a:r>
              <a:rPr lang="nl-NL" dirty="0" smtClean="0">
                <a:sym typeface="Wingdings" pitchFamily="2" charset="2"/>
              </a:rPr>
              <a:t> !</a:t>
            </a:r>
            <a:endParaRPr lang="nl-NL" dirty="0"/>
          </a:p>
          <a:p>
            <a:r>
              <a:rPr lang="nl-NL" dirty="0" err="1" smtClean="0"/>
              <a:t>Indicate</a:t>
            </a:r>
            <a:r>
              <a:rPr lang="nl-NL" dirty="0" smtClean="0"/>
              <a:t> in </a:t>
            </a:r>
            <a:r>
              <a:rPr lang="nl-NL" u="sng" dirty="0" err="1" smtClean="0"/>
              <a:t>which</a:t>
            </a:r>
            <a:r>
              <a:rPr lang="nl-NL" u="sng" dirty="0" smtClean="0"/>
              <a:t> </a:t>
            </a:r>
            <a:r>
              <a:rPr lang="nl-NL" u="sng" dirty="0" err="1" smtClean="0"/>
              <a:t>Working</a:t>
            </a:r>
            <a:r>
              <a:rPr lang="nl-NL" u="sng" dirty="0" smtClean="0"/>
              <a:t> Group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, 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expertise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bring</a:t>
            </a:r>
            <a:r>
              <a:rPr lang="nl-NL" dirty="0" smtClean="0"/>
              <a:t> in</a:t>
            </a:r>
          </a:p>
          <a:p>
            <a:endParaRPr lang="nl-NL" dirty="0"/>
          </a:p>
          <a:p>
            <a:r>
              <a:rPr lang="nl-NL" sz="2000" b="1" dirty="0" err="1" smtClean="0"/>
              <a:t>Contribute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to</a:t>
            </a:r>
            <a:r>
              <a:rPr lang="nl-NL" sz="2000" b="1" dirty="0" smtClean="0"/>
              <a:t> Super-B </a:t>
            </a:r>
            <a:r>
              <a:rPr lang="nl-NL" sz="2000" b="1" dirty="0" err="1" smtClean="0"/>
              <a:t>administrative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roles</a:t>
            </a:r>
            <a:r>
              <a:rPr lang="nl-NL" sz="20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STSM </a:t>
            </a:r>
            <a:r>
              <a:rPr lang="nl-NL" dirty="0" err="1" smtClean="0"/>
              <a:t>coordinator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Equality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diversity</a:t>
            </a:r>
            <a:r>
              <a:rPr lang="nl-NL" dirty="0" smtClean="0"/>
              <a:t> </a:t>
            </a:r>
            <a:r>
              <a:rPr lang="nl-NL" dirty="0" err="1" smtClean="0"/>
              <a:t>advisor</a:t>
            </a:r>
            <a:r>
              <a:rPr lang="nl-NL" dirty="0" smtClean="0"/>
              <a:t> (Gender, </a:t>
            </a:r>
            <a:r>
              <a:rPr lang="nl-NL" dirty="0" err="1" smtClean="0"/>
              <a:t>Countries</a:t>
            </a:r>
            <a:r>
              <a:rPr lang="nl-NL" dirty="0" smtClean="0"/>
              <a:t>, …)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ESR – </a:t>
            </a:r>
            <a:r>
              <a:rPr lang="nl-NL" dirty="0" err="1"/>
              <a:t>E</a:t>
            </a:r>
            <a:r>
              <a:rPr lang="nl-NL" dirty="0" err="1" smtClean="0"/>
              <a:t>arly</a:t>
            </a:r>
            <a:r>
              <a:rPr lang="nl-NL" dirty="0" smtClean="0"/>
              <a:t> Stage </a:t>
            </a:r>
            <a:r>
              <a:rPr lang="nl-NL" dirty="0" err="1" smtClean="0"/>
              <a:t>Researchers</a:t>
            </a:r>
            <a:r>
              <a:rPr lang="nl-NL" dirty="0" smtClean="0"/>
              <a:t> </a:t>
            </a:r>
            <a:r>
              <a:rPr lang="nl-NL" dirty="0" err="1" smtClean="0"/>
              <a:t>coordinator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….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lvl="0"/>
            <a:r>
              <a:rPr lang="nl-NL" sz="2000" b="1" dirty="0" err="1" smtClean="0">
                <a:solidFill>
                  <a:prstClr val="black"/>
                </a:solidFill>
              </a:rPr>
              <a:t>Organize</a:t>
            </a:r>
            <a:r>
              <a:rPr lang="nl-NL" sz="2000" b="1" dirty="0" smtClean="0">
                <a:solidFill>
                  <a:prstClr val="black"/>
                </a:solidFill>
              </a:rPr>
              <a:t> </a:t>
            </a:r>
            <a:r>
              <a:rPr lang="nl-NL" sz="2000" b="1" dirty="0" err="1" smtClean="0">
                <a:solidFill>
                  <a:prstClr val="black"/>
                </a:solidFill>
              </a:rPr>
              <a:t>activities</a:t>
            </a:r>
            <a:r>
              <a:rPr lang="nl-NL" sz="2000" b="1" dirty="0" smtClean="0">
                <a:solidFill>
                  <a:prstClr val="black"/>
                </a:solidFill>
              </a:rPr>
              <a:t> &amp; spread the word</a:t>
            </a:r>
            <a:endParaRPr lang="nl-NL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4896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tx2"/>
                </a:solidFill>
              </a:rPr>
              <a:t>Towards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an</a:t>
            </a:r>
            <a:r>
              <a:rPr lang="nl-NL" sz="3200" b="1" dirty="0" smtClean="0">
                <a:solidFill>
                  <a:schemeClr val="tx2"/>
                </a:solidFill>
              </a:rPr>
              <a:t> Action Plan </a:t>
            </a:r>
          </a:p>
          <a:p>
            <a:pPr algn="ctr"/>
            <a:r>
              <a:rPr lang="nl-NL" sz="3200" b="1" dirty="0" err="1" smtClean="0">
                <a:solidFill>
                  <a:schemeClr val="tx2"/>
                </a:solidFill>
              </a:rPr>
              <a:t>and</a:t>
            </a:r>
            <a:r>
              <a:rPr lang="nl-NL" sz="3200" b="1" dirty="0" smtClean="0">
                <a:solidFill>
                  <a:schemeClr val="tx2"/>
                </a:solidFill>
              </a:rPr>
              <a:t> Budget </a:t>
            </a:r>
            <a:r>
              <a:rPr lang="nl-NL" sz="3200" b="1" dirty="0" err="1" smtClean="0">
                <a:solidFill>
                  <a:schemeClr val="tx2"/>
                </a:solidFill>
              </a:rPr>
              <a:t>for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year</a:t>
            </a:r>
            <a:r>
              <a:rPr lang="nl-NL" sz="3200" b="1" dirty="0" smtClean="0">
                <a:solidFill>
                  <a:schemeClr val="tx2"/>
                </a:solidFill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Aim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finish </a:t>
            </a:r>
            <a:r>
              <a:rPr lang="nl-NL" sz="2400" b="1" dirty="0" err="1" smtClean="0"/>
              <a:t>it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mid</a:t>
            </a:r>
            <a:r>
              <a:rPr lang="nl-NL" sz="2400" b="1" dirty="0" smtClean="0"/>
              <a:t>-May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WG leads make a plan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their</a:t>
            </a:r>
            <a:r>
              <a:rPr lang="nl-NL" sz="2400" b="1" dirty="0" smtClean="0"/>
              <a:t> WG </a:t>
            </a:r>
          </a:p>
          <a:p>
            <a:pPr marL="361950"/>
            <a:r>
              <a:rPr lang="nl-NL" sz="2400" dirty="0" err="1" smtClean="0"/>
              <a:t>based</a:t>
            </a:r>
            <a:r>
              <a:rPr lang="nl-NL" sz="2400" dirty="0" smtClean="0"/>
              <a:t> on </a:t>
            </a:r>
            <a:r>
              <a:rPr lang="nl-NL" sz="2400" dirty="0" err="1" smtClean="0"/>
              <a:t>MoU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your</a:t>
            </a:r>
            <a:r>
              <a:rPr lang="nl-NL" sz="2400" dirty="0" smtClean="0"/>
              <a:t> </a:t>
            </a:r>
            <a:r>
              <a:rPr lang="nl-NL" sz="2400" dirty="0" err="1" smtClean="0"/>
              <a:t>contributions</a:t>
            </a:r>
            <a:endParaRPr lang="nl-NL" sz="2400" dirty="0" smtClean="0"/>
          </a:p>
          <a:p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Chair </a:t>
            </a:r>
            <a:r>
              <a:rPr lang="nl-NL" sz="2400" b="1" dirty="0" err="1" smtClean="0"/>
              <a:t>collates</a:t>
            </a:r>
            <a:r>
              <a:rPr lang="nl-NL" sz="2400" b="1" dirty="0" smtClean="0"/>
              <a:t> information, </a:t>
            </a:r>
            <a:r>
              <a:rPr lang="nl-NL" sz="2400" b="1" dirty="0" err="1" smtClean="0"/>
              <a:t>calculates</a:t>
            </a:r>
            <a:r>
              <a:rPr lang="nl-NL" sz="2400" b="1" dirty="0" smtClean="0"/>
              <a:t> budget, consults WG leads + EC </a:t>
            </a:r>
            <a:r>
              <a:rPr lang="nl-NL" sz="2400" b="1" dirty="0" err="1" smtClean="0"/>
              <a:t>about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prioritization</a:t>
            </a:r>
            <a:endParaRPr lang="nl-NL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Chair </a:t>
            </a:r>
            <a:r>
              <a:rPr lang="nl-NL" sz="2400" b="1" dirty="0" err="1" smtClean="0"/>
              <a:t>drafts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year</a:t>
            </a:r>
            <a:r>
              <a:rPr lang="nl-NL" sz="2400" b="1" dirty="0" smtClean="0"/>
              <a:t> 1 Action Plan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Budget</a:t>
            </a:r>
          </a:p>
          <a:p>
            <a:endParaRPr lang="nl-NL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WG-leads correct the draft</a:t>
            </a:r>
          </a:p>
          <a:p>
            <a:endParaRPr lang="nl-NL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Chair </a:t>
            </a:r>
            <a:r>
              <a:rPr lang="nl-NL" sz="2400" b="1" dirty="0" err="1" smtClean="0"/>
              <a:t>submits</a:t>
            </a:r>
            <a:r>
              <a:rPr lang="nl-NL" sz="2400" b="1" dirty="0" smtClean="0"/>
              <a:t> Action Plan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Budget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COST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914" y="623590"/>
            <a:ext cx="7763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tx2"/>
                </a:solidFill>
              </a:rPr>
              <a:t>Task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for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each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Working</a:t>
            </a:r>
            <a:r>
              <a:rPr lang="nl-NL" sz="3200" b="1" dirty="0" smtClean="0">
                <a:solidFill>
                  <a:schemeClr val="tx2"/>
                </a:solidFill>
              </a:rPr>
              <a:t> Group: </a:t>
            </a:r>
          </a:p>
          <a:p>
            <a:r>
              <a:rPr lang="nl-NL" sz="3200" b="1" dirty="0" err="1" smtClean="0">
                <a:solidFill>
                  <a:schemeClr val="tx2"/>
                </a:solidFill>
              </a:rPr>
              <a:t>Define</a:t>
            </a:r>
            <a:r>
              <a:rPr lang="nl-NL" sz="3200" b="1" dirty="0" smtClean="0">
                <a:solidFill>
                  <a:schemeClr val="tx2"/>
                </a:solidFill>
              </a:rPr>
              <a:t> the </a:t>
            </a:r>
            <a:r>
              <a:rPr lang="nl-NL" sz="3200" b="1" dirty="0" err="1" smtClean="0">
                <a:solidFill>
                  <a:schemeClr val="tx2"/>
                </a:solidFill>
              </a:rPr>
              <a:t>road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to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reach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our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objectives</a:t>
            </a:r>
            <a:endParaRPr lang="nl-NL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81692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Are the </a:t>
            </a:r>
            <a:r>
              <a:rPr lang="nl-NL" sz="2400" b="1" dirty="0" err="1" smtClean="0"/>
              <a:t>main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tasks</a:t>
            </a:r>
            <a:r>
              <a:rPr lang="nl-NL" sz="2400" b="1" dirty="0" smtClean="0"/>
              <a:t> [in </a:t>
            </a:r>
            <a:r>
              <a:rPr lang="nl-NL" sz="2400" b="1" dirty="0" err="1" smtClean="0"/>
              <a:t>MoU</a:t>
            </a:r>
            <a:r>
              <a:rPr lang="nl-NL" sz="2400" b="1" dirty="0" smtClean="0"/>
              <a:t>] the best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only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ones</a:t>
            </a:r>
            <a:r>
              <a:rPr lang="nl-NL" sz="2400" b="1" dirty="0"/>
              <a:t>?</a:t>
            </a:r>
            <a:endParaRPr lang="nl-NL" sz="24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err="1" smtClean="0"/>
              <a:t>What</a:t>
            </a:r>
            <a:r>
              <a:rPr lang="nl-NL" sz="2400" b="1" dirty="0" smtClean="0"/>
              <a:t> are the means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complete </a:t>
            </a:r>
            <a:r>
              <a:rPr lang="nl-NL" sz="2400" b="1" dirty="0" err="1" smtClean="0"/>
              <a:t>them</a:t>
            </a:r>
            <a:r>
              <a:rPr lang="nl-NL" sz="2400" b="1" dirty="0" smtClean="0"/>
              <a:t>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dirty="0" smtClean="0"/>
              <a:t>STSM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dirty="0" smtClean="0"/>
              <a:t>Training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dirty="0" smtClean="0"/>
              <a:t>Workshop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dirty="0" smtClean="0"/>
              <a:t>Conference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err="1" smtClean="0"/>
              <a:t>What</a:t>
            </a:r>
            <a:r>
              <a:rPr lang="nl-NL" sz="2400" b="1" dirty="0" smtClean="0"/>
              <a:t> is the </a:t>
            </a:r>
            <a:r>
              <a:rPr lang="nl-NL" sz="2400" b="1" dirty="0" err="1" smtClean="0"/>
              <a:t>timeline</a:t>
            </a:r>
            <a:r>
              <a:rPr lang="nl-NL" sz="2400" b="1" dirty="0" smtClean="0"/>
              <a:t> over the </a:t>
            </a:r>
            <a:r>
              <a:rPr lang="nl-NL" sz="2400" b="1" dirty="0" err="1" smtClean="0"/>
              <a:t>four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years</a:t>
            </a:r>
            <a:r>
              <a:rPr lang="nl-NL" sz="2400" b="1" dirty="0" smtClean="0"/>
              <a:t>?</a:t>
            </a:r>
          </a:p>
          <a:p>
            <a:r>
              <a:rPr lang="nl-NL" sz="2400" dirty="0" smtClean="0"/>
              <a:t>	(step 1,2,3 </a:t>
            </a:r>
            <a:r>
              <a:rPr lang="nl-NL" sz="2400" dirty="0" err="1" smtClean="0"/>
              <a:t>towards</a:t>
            </a:r>
            <a:r>
              <a:rPr lang="nl-NL" sz="2400" dirty="0" smtClean="0"/>
              <a:t> the </a:t>
            </a:r>
            <a:r>
              <a:rPr lang="nl-NL" sz="2400" dirty="0" err="1" smtClean="0"/>
              <a:t>objective</a:t>
            </a:r>
            <a:r>
              <a:rPr lang="nl-NL" sz="2400" dirty="0" smtClean="0"/>
              <a:t>)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3" descr="C:\Users\Public\Pictures\Sample Pictures\Michael MSC work\Picture 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00" y="3356992"/>
            <a:ext cx="2207184" cy="14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95" y="13831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WG1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95" y="212124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WG2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995" y="285932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WG3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95" y="359740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WG4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995" y="422108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DISS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620688"/>
            <a:ext cx="1152128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1680" y="581779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</a:rPr>
              <a:t>MC</a:t>
            </a:r>
          </a:p>
          <a:p>
            <a:pPr algn="ctr"/>
            <a:r>
              <a:rPr lang="nl-NL" sz="2400" b="1" dirty="0" smtClean="0">
                <a:solidFill>
                  <a:schemeClr val="tx2"/>
                </a:solidFill>
              </a:rPr>
              <a:t>CONF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3940" y="620688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WORK</a:t>
            </a:r>
          </a:p>
          <a:p>
            <a:r>
              <a:rPr lang="nl-NL" sz="2400" b="1" dirty="0" smtClean="0">
                <a:solidFill>
                  <a:schemeClr val="tx2"/>
                </a:solidFill>
              </a:rPr>
              <a:t>SHOP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500" y="77978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STSM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6611" y="77978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TRAIN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83954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WEBSITE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52" y="5271591"/>
            <a:ext cx="257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COORDINATION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968" y="620688"/>
            <a:ext cx="1152128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4122287" y="-2382404"/>
            <a:ext cx="576064" cy="810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73796" y="77978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</a:rPr>
              <a:t>DELIV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8264" y="620688"/>
            <a:ext cx="1152128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4122287" y="-981153"/>
            <a:ext cx="576064" cy="810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4122287" y="386999"/>
            <a:ext cx="576064" cy="810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4194295" y="1467119"/>
            <a:ext cx="432048" cy="810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8176" y="476672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</a:rPr>
              <a:t>YEAR 1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71327"/>
            <a:ext cx="5953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400" b="1" dirty="0" smtClean="0">
                <a:solidFill>
                  <a:schemeClr val="tx2"/>
                </a:solidFill>
              </a:rPr>
              <a:t>NEXT MC MEETING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92205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MC + Workshops + Training ?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800" b="1" dirty="0"/>
          </a:p>
          <a:p>
            <a:r>
              <a:rPr lang="nl-NL" sz="2800" b="1" dirty="0" smtClean="0"/>
              <a:t>Link </a:t>
            </a:r>
            <a:r>
              <a:rPr lang="nl-NL" sz="2800" b="1" dirty="0" err="1" smtClean="0"/>
              <a:t>to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ongoing</a:t>
            </a:r>
            <a:r>
              <a:rPr lang="nl-NL" sz="2800" b="1" dirty="0" smtClean="0"/>
              <a:t> meeting ?</a:t>
            </a:r>
          </a:p>
          <a:p>
            <a:endParaRPr lang="nl-NL" sz="2800" b="1" dirty="0"/>
          </a:p>
          <a:p>
            <a:r>
              <a:rPr lang="nl-NL" sz="2800" b="1" dirty="0" err="1" smtClean="0"/>
              <a:t>Location</a:t>
            </a:r>
            <a:r>
              <a:rPr lang="nl-NL" sz="2800" b="1" dirty="0" smtClean="0"/>
              <a:t> ?  Time 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60648"/>
            <a:ext cx="8684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WHY SUPER-B ?</a:t>
            </a:r>
            <a:endParaRPr lang="nl-NL" sz="4400" b="1" dirty="0">
              <a:solidFill>
                <a:prstClr val="black"/>
              </a:solidFill>
            </a:endParaRPr>
          </a:p>
          <a:p>
            <a:pPr algn="ctr"/>
            <a:r>
              <a:rPr lang="nl-NL" sz="2800" b="1" dirty="0" err="1" smtClean="0"/>
              <a:t>Su</a:t>
            </a:r>
            <a:r>
              <a:rPr lang="nl-NL" sz="2800" b="1" dirty="0" err="1" smtClean="0">
                <a:solidFill>
                  <a:srgbClr val="E3004A"/>
                </a:solidFill>
              </a:rPr>
              <a:t>stainable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/>
              <a:t>P</a:t>
            </a:r>
            <a:r>
              <a:rPr lang="nl-NL" sz="2800" b="1" dirty="0" err="1" smtClean="0">
                <a:solidFill>
                  <a:srgbClr val="E3004A"/>
                </a:solidFill>
              </a:rPr>
              <a:t>ollination</a:t>
            </a:r>
            <a:r>
              <a:rPr lang="nl-NL" sz="2800" b="1" dirty="0" smtClean="0">
                <a:solidFill>
                  <a:srgbClr val="E3004A"/>
                </a:solidFill>
              </a:rPr>
              <a:t> in </a:t>
            </a:r>
            <a:r>
              <a:rPr lang="nl-NL" sz="2800" b="1" dirty="0" smtClean="0"/>
              <a:t>E</a:t>
            </a:r>
            <a:r>
              <a:rPr lang="nl-NL" sz="2800" b="1" dirty="0" smtClean="0">
                <a:solidFill>
                  <a:srgbClr val="E3004A"/>
                </a:solidFill>
              </a:rPr>
              <a:t>urope: </a:t>
            </a:r>
          </a:p>
          <a:p>
            <a:pPr algn="ctr"/>
            <a:r>
              <a:rPr lang="nl-NL" sz="2800" b="1" dirty="0" smtClean="0">
                <a:solidFill>
                  <a:srgbClr val="E3004A"/>
                </a:solidFill>
              </a:rPr>
              <a:t>joint </a:t>
            </a:r>
            <a:r>
              <a:rPr lang="nl-NL" sz="2800" b="1" dirty="0" smtClean="0"/>
              <a:t>R</a:t>
            </a:r>
            <a:r>
              <a:rPr lang="nl-NL" sz="2800" b="1" dirty="0" smtClean="0">
                <a:solidFill>
                  <a:srgbClr val="E3004A"/>
                </a:solidFill>
              </a:rPr>
              <a:t>esearch on </a:t>
            </a:r>
            <a:r>
              <a:rPr lang="nl-NL" sz="2800" b="1" dirty="0" err="1" smtClean="0"/>
              <a:t>B</a:t>
            </a:r>
            <a:r>
              <a:rPr lang="nl-NL" sz="2800" b="1" dirty="0" err="1" smtClean="0">
                <a:solidFill>
                  <a:srgbClr val="E3004A"/>
                </a:solidFill>
              </a:rPr>
              <a:t>ees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and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other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pollinators</a:t>
            </a:r>
            <a:endParaRPr lang="en-US" sz="2800" b="1" dirty="0">
              <a:solidFill>
                <a:srgbClr val="E30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5" y="2194986"/>
            <a:ext cx="4256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Crop pollination a key factor worth &gt;140 Billion Euro globally</a:t>
            </a:r>
          </a:p>
          <a:p>
            <a:endParaRPr lang="en-US" dirty="0" smtClean="0"/>
          </a:p>
          <a:p>
            <a:r>
              <a:rPr lang="en-US" dirty="0" smtClean="0"/>
              <a:t>If bees </a:t>
            </a:r>
            <a:r>
              <a:rPr lang="en-US" dirty="0"/>
              <a:t>are </a:t>
            </a:r>
            <a:r>
              <a:rPr lang="en-US" dirty="0" smtClean="0"/>
              <a:t>insufficient [honeybee </a:t>
            </a:r>
            <a:r>
              <a:rPr lang="en-US" dirty="0"/>
              <a:t>and wild bee</a:t>
            </a:r>
            <a:r>
              <a:rPr lang="en-US" dirty="0" smtClean="0"/>
              <a:t>] </a:t>
            </a:r>
            <a:r>
              <a:rPr lang="en-US" dirty="0" smtClean="0">
                <a:sym typeface="Wingdings" panose="05000000000000000000" pitchFamily="2" charset="2"/>
              </a:rPr>
              <a:t> pollination services </a:t>
            </a:r>
            <a:r>
              <a:rPr lang="en-US" dirty="0" smtClean="0">
                <a:sym typeface="Wingdings" panose="05000000000000000000" pitchFamily="2" charset="2"/>
              </a:rPr>
              <a:t>may be insufficient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US" dirty="0" smtClean="0"/>
              <a:t>Knowledge on pollination and pollinator management is dispersed</a:t>
            </a:r>
          </a:p>
          <a:p>
            <a:endParaRPr lang="en-US" dirty="0" smtClean="0"/>
          </a:p>
          <a:p>
            <a:r>
              <a:rPr lang="en-US" dirty="0" smtClean="0"/>
              <a:t>Honeybee and wild bee community partly separated</a:t>
            </a:r>
          </a:p>
          <a:p>
            <a:endParaRPr lang="en-US" dirty="0"/>
          </a:p>
          <a:p>
            <a:r>
              <a:rPr lang="en-US" dirty="0" smtClean="0"/>
              <a:t>Multifactorial problem [e.g</a:t>
            </a:r>
            <a:r>
              <a:rPr lang="en-US" dirty="0"/>
              <a:t>. </a:t>
            </a:r>
            <a:r>
              <a:rPr lang="en-US" dirty="0" smtClean="0"/>
              <a:t>pests and pathogens, agricultural </a:t>
            </a:r>
            <a:r>
              <a:rPr lang="en-US" dirty="0" smtClean="0"/>
              <a:t>practice, conservation, climate change] </a:t>
            </a:r>
            <a:endParaRPr lang="en-US" dirty="0" smtClean="0"/>
          </a:p>
        </p:txBody>
      </p:sp>
      <p:pic>
        <p:nvPicPr>
          <p:cNvPr id="2050" name="Picture 2" descr="http://videosfrombarcelona.com/news/wp-content/uploads/2011/09/Fruit_Stall_in_Barcelona_Market-cr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6011"/>
            <a:ext cx="3613815" cy="35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975" y="2348880"/>
            <a:ext cx="318099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FOOD SECURITY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GLOBAL CHALLENGE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\\nnm.local\dino\koos.biesmeijer\Downloads\BB on strawberry (R. Karise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46596" r="11556" b="9645"/>
          <a:stretch/>
        </p:blipFill>
        <p:spPr bwMode="auto">
          <a:xfrm>
            <a:off x="1332797" y="4451089"/>
            <a:ext cx="2367801" cy="200224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113693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/>
              <a:t>I </a:t>
            </a:r>
            <a:r>
              <a:rPr lang="nl-NL" sz="2000" b="1" dirty="0" err="1" smtClean="0"/>
              <a:t>will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send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you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</a:t>
            </a:r>
            <a:r>
              <a:rPr lang="nl-NL" sz="2000" b="1" dirty="0" smtClean="0"/>
              <a:t> email </a:t>
            </a:r>
            <a:r>
              <a:rPr lang="nl-NL" sz="2000" b="1" dirty="0" err="1" smtClean="0"/>
              <a:t>with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what</a:t>
            </a:r>
            <a:r>
              <a:rPr lang="nl-NL" sz="2000" b="1" dirty="0" smtClean="0"/>
              <a:t> we </a:t>
            </a:r>
            <a:r>
              <a:rPr lang="nl-NL" sz="2000" b="1" dirty="0" err="1" smtClean="0"/>
              <a:t>agreed</a:t>
            </a:r>
            <a:r>
              <a:rPr lang="nl-NL" sz="2000" b="1" dirty="0" smtClean="0"/>
              <a:t>, </a:t>
            </a:r>
            <a:r>
              <a:rPr lang="nl-NL" sz="2000" b="1" dirty="0" err="1" smtClean="0"/>
              <a:t>what</a:t>
            </a:r>
            <a:r>
              <a:rPr lang="nl-NL" sz="2000" b="1" dirty="0" smtClean="0"/>
              <a:t> is </a:t>
            </a:r>
            <a:r>
              <a:rPr lang="nl-NL" sz="2000" b="1" dirty="0" err="1" smtClean="0"/>
              <a:t>expected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from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you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the </a:t>
            </a:r>
            <a:r>
              <a:rPr lang="nl-NL" sz="2000" b="1" dirty="0" err="1" smtClean="0"/>
              <a:t>schedule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for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your</a:t>
            </a:r>
            <a:r>
              <a:rPr lang="nl-NL" sz="2000" b="1" dirty="0" smtClean="0"/>
              <a:t> input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28906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err="1" smtClean="0">
                <a:solidFill>
                  <a:schemeClr val="tx2"/>
                </a:solidFill>
              </a:rPr>
              <a:t>Questions</a:t>
            </a:r>
            <a:r>
              <a:rPr lang="nl-NL" sz="3600" b="1" dirty="0" smtClean="0">
                <a:solidFill>
                  <a:schemeClr val="tx2"/>
                </a:solidFill>
              </a:rPr>
              <a:t> </a:t>
            </a:r>
            <a:r>
              <a:rPr lang="nl-NL" sz="3600" b="1" dirty="0" err="1" smtClean="0">
                <a:solidFill>
                  <a:schemeClr val="tx2"/>
                </a:solidFill>
              </a:rPr>
              <a:t>now</a:t>
            </a:r>
            <a:r>
              <a:rPr lang="nl-NL" sz="3600" b="1" dirty="0" smtClean="0">
                <a:solidFill>
                  <a:schemeClr val="tx2"/>
                </a:solidFill>
              </a:rPr>
              <a:t> 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22023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</a:rPr>
              <a:t>later: email: </a:t>
            </a:r>
            <a:r>
              <a:rPr lang="nl-NL" sz="2800" b="1" dirty="0" smtClean="0">
                <a:solidFill>
                  <a:schemeClr val="tx2"/>
                </a:solidFill>
                <a:hlinkClick r:id="rId2"/>
              </a:rPr>
              <a:t>super-b@naturalis.nl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720233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/>
              <a:t>Example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what</a:t>
            </a:r>
            <a:r>
              <a:rPr lang="nl-NL" sz="2400" b="1" dirty="0" smtClean="0"/>
              <a:t> we 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 do: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75822"/>
              </p:ext>
            </p:extLst>
          </p:nvPr>
        </p:nvGraphicFramePr>
        <p:xfrm>
          <a:off x="1235968" y="2420888"/>
          <a:ext cx="6648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00"/>
                <a:gridCol w="1662100"/>
                <a:gridCol w="1662100"/>
                <a:gridCol w="16621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MC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€700/2d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35.000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WG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€700/2d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14.000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 smtClean="0"/>
                        <a:t>Local</a:t>
                      </a:r>
                      <a:r>
                        <a:rPr lang="nl-NL" sz="1600" dirty="0" smtClean="0"/>
                        <a:t> </a:t>
                      </a:r>
                      <a:r>
                        <a:rPr lang="nl-NL" sz="1600" dirty="0" err="1" smtClean="0"/>
                        <a:t>organiser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Training</a:t>
                      </a:r>
                      <a:r>
                        <a:rPr lang="nl-NL" baseline="0" dirty="0" smtClean="0"/>
                        <a:t>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trainer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2.400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Trainee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13.000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Local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organ</a:t>
                      </a:r>
                      <a:r>
                        <a:rPr lang="nl-NL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2.500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1700/26d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8.500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1000/10d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414949"/>
            <a:ext cx="3724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General </a:t>
            </a:r>
            <a:r>
              <a:rPr lang="nl-NL" dirty="0" err="1" smtClean="0"/>
              <a:t>costs</a:t>
            </a:r>
            <a:r>
              <a:rPr lang="nl-NL" dirty="0" smtClean="0"/>
              <a:t>:</a:t>
            </a:r>
          </a:p>
          <a:p>
            <a:r>
              <a:rPr lang="nl-NL" dirty="0" smtClean="0"/>
              <a:t>15% </a:t>
            </a:r>
            <a:r>
              <a:rPr lang="nl-NL" dirty="0" err="1" smtClean="0"/>
              <a:t>Coordination</a:t>
            </a:r>
            <a:r>
              <a:rPr lang="nl-NL" dirty="0" smtClean="0"/>
              <a:t> </a:t>
            </a:r>
          </a:p>
          <a:p>
            <a:r>
              <a:rPr lang="nl-NL" dirty="0" smtClean="0"/>
              <a:t>Website Yr1:  4500, Yr2-4: 1000/</a:t>
            </a:r>
            <a:r>
              <a:rPr lang="nl-NL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60648"/>
            <a:ext cx="8684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WHY SUPER-B ?</a:t>
            </a:r>
            <a:endParaRPr lang="nl-NL" sz="4400" b="1" dirty="0">
              <a:solidFill>
                <a:prstClr val="black"/>
              </a:solidFill>
            </a:endParaRPr>
          </a:p>
          <a:p>
            <a:pPr algn="ctr"/>
            <a:r>
              <a:rPr lang="nl-NL" sz="2800" b="1" dirty="0" err="1" smtClean="0"/>
              <a:t>Su</a:t>
            </a:r>
            <a:r>
              <a:rPr lang="nl-NL" sz="2800" b="1" dirty="0" err="1" smtClean="0">
                <a:solidFill>
                  <a:srgbClr val="E3004A"/>
                </a:solidFill>
              </a:rPr>
              <a:t>stainable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/>
              <a:t>P</a:t>
            </a:r>
            <a:r>
              <a:rPr lang="nl-NL" sz="2800" b="1" dirty="0" err="1" smtClean="0">
                <a:solidFill>
                  <a:srgbClr val="E3004A"/>
                </a:solidFill>
              </a:rPr>
              <a:t>ollination</a:t>
            </a:r>
            <a:r>
              <a:rPr lang="nl-NL" sz="2800" b="1" dirty="0" smtClean="0">
                <a:solidFill>
                  <a:srgbClr val="E3004A"/>
                </a:solidFill>
              </a:rPr>
              <a:t> in </a:t>
            </a:r>
            <a:r>
              <a:rPr lang="nl-NL" sz="2800" b="1" dirty="0" smtClean="0"/>
              <a:t>E</a:t>
            </a:r>
            <a:r>
              <a:rPr lang="nl-NL" sz="2800" b="1" dirty="0" smtClean="0">
                <a:solidFill>
                  <a:srgbClr val="E3004A"/>
                </a:solidFill>
              </a:rPr>
              <a:t>urope: </a:t>
            </a:r>
          </a:p>
          <a:p>
            <a:pPr algn="ctr"/>
            <a:r>
              <a:rPr lang="nl-NL" sz="2800" b="1" dirty="0" smtClean="0">
                <a:solidFill>
                  <a:srgbClr val="E3004A"/>
                </a:solidFill>
              </a:rPr>
              <a:t>joint </a:t>
            </a:r>
            <a:r>
              <a:rPr lang="nl-NL" sz="2800" b="1" dirty="0" smtClean="0"/>
              <a:t>R</a:t>
            </a:r>
            <a:r>
              <a:rPr lang="nl-NL" sz="2800" b="1" dirty="0" smtClean="0">
                <a:solidFill>
                  <a:srgbClr val="E3004A"/>
                </a:solidFill>
              </a:rPr>
              <a:t>esearch on </a:t>
            </a:r>
            <a:r>
              <a:rPr lang="nl-NL" sz="2800" b="1" dirty="0" err="1" smtClean="0"/>
              <a:t>B</a:t>
            </a:r>
            <a:r>
              <a:rPr lang="nl-NL" sz="2800" b="1" dirty="0" err="1" smtClean="0">
                <a:solidFill>
                  <a:srgbClr val="E3004A"/>
                </a:solidFill>
              </a:rPr>
              <a:t>ees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and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other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pollinators</a:t>
            </a:r>
            <a:endParaRPr lang="en-US" sz="2800" b="1" dirty="0">
              <a:solidFill>
                <a:srgbClr val="E30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5" y="1989987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for sharing </a:t>
            </a:r>
            <a:r>
              <a:rPr lang="en-US" dirty="0"/>
              <a:t>of scientific, technological and practical information between countries, regions </a:t>
            </a:r>
            <a:r>
              <a:rPr lang="en-US" dirty="0" smtClean="0"/>
              <a:t>and taxa </a:t>
            </a:r>
          </a:p>
          <a:p>
            <a:endParaRPr lang="en-US" dirty="0" smtClean="0"/>
          </a:p>
          <a:p>
            <a:r>
              <a:rPr lang="en-US" dirty="0" smtClean="0"/>
              <a:t>To speed </a:t>
            </a:r>
            <a:r>
              <a:rPr lang="en-US" dirty="0"/>
              <a:t>up </a:t>
            </a:r>
            <a:r>
              <a:rPr lang="en-US" dirty="0" smtClean="0"/>
              <a:t>science, address emerging challenges</a:t>
            </a:r>
            <a:r>
              <a:rPr lang="en-US" dirty="0"/>
              <a:t>, </a:t>
            </a:r>
            <a:r>
              <a:rPr lang="en-US" dirty="0" smtClean="0"/>
              <a:t>develop agricultural </a:t>
            </a:r>
            <a:r>
              <a:rPr lang="en-US" dirty="0"/>
              <a:t>innovations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improved agricultural </a:t>
            </a:r>
            <a:r>
              <a:rPr lang="en-US" dirty="0"/>
              <a:t>production and food </a:t>
            </a:r>
            <a:r>
              <a:rPr lang="en-US" dirty="0" smtClean="0"/>
              <a:t>security while </a:t>
            </a:r>
            <a:r>
              <a:rPr lang="en-US" dirty="0"/>
              <a:t>conserving biodiversity.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forum </a:t>
            </a:r>
            <a:r>
              <a:rPr lang="en-US" dirty="0"/>
              <a:t>for </a:t>
            </a:r>
            <a:r>
              <a:rPr lang="en-US" dirty="0" smtClean="0"/>
              <a:t>standardization, </a:t>
            </a:r>
            <a:r>
              <a:rPr lang="en-US" dirty="0" smtClean="0"/>
              <a:t>shared </a:t>
            </a:r>
            <a:r>
              <a:rPr lang="en-US" dirty="0" smtClean="0"/>
              <a:t>information </a:t>
            </a:r>
            <a:r>
              <a:rPr lang="en-US" dirty="0"/>
              <a:t>platform </a:t>
            </a:r>
            <a:r>
              <a:rPr lang="en-US" dirty="0" smtClean="0"/>
              <a:t>for </a:t>
            </a:r>
            <a:r>
              <a:rPr lang="en-US" dirty="0"/>
              <a:t>knowledge </a:t>
            </a:r>
            <a:r>
              <a:rPr lang="en-US" dirty="0" smtClean="0"/>
              <a:t>and best </a:t>
            </a:r>
            <a:r>
              <a:rPr lang="en-US" dirty="0"/>
              <a:t>practices for (crop) pollination.</a:t>
            </a:r>
          </a:p>
        </p:txBody>
      </p:sp>
      <p:pic>
        <p:nvPicPr>
          <p:cNvPr id="2050" name="Picture 2" descr="http://videosfrombarcelona.com/news/wp-content/uploads/2011/09/Fruit_Stall_in_Barcelona_Market-cr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9987"/>
            <a:ext cx="3613815" cy="35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975" y="2132856"/>
            <a:ext cx="318099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FOOD SECURITY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GLOBAL CHALLENGE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\\nnm.local\dino\koos.biesmeijer\Downloads\IMG_7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20245" r="6316" b="28583"/>
          <a:stretch/>
        </p:blipFill>
        <p:spPr bwMode="auto">
          <a:xfrm>
            <a:off x="761687" y="4778125"/>
            <a:ext cx="3457575" cy="1595489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ca/u/0/?ui=2&amp;ik=b98d57a2df&amp;view=att&amp;th=14120249bfefd6ce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323528" y="18864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4400" b="1" dirty="0" err="1" smtClean="0">
                <a:solidFill>
                  <a:schemeClr val="tx2"/>
                </a:solidFill>
              </a:rPr>
              <a:t>What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err="1" smtClean="0">
                <a:solidFill>
                  <a:schemeClr val="tx2"/>
                </a:solidFill>
              </a:rPr>
              <a:t>will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400" b="1" dirty="0" err="1" smtClean="0">
                <a:solidFill>
                  <a:schemeClr val="tx2"/>
                </a:solidFill>
              </a:rPr>
              <a:t>aim</a:t>
            </a:r>
            <a:r>
              <a:rPr lang="nl-NL" sz="4400" b="1" dirty="0" smtClean="0">
                <a:solidFill>
                  <a:schemeClr val="tx2"/>
                </a:solidFill>
              </a:rPr>
              <a:t> at ?</a:t>
            </a:r>
            <a:endParaRPr lang="nl-NL" sz="4400" b="1" dirty="0">
              <a:solidFill>
                <a:schemeClr val="tx2"/>
              </a:solidFill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460375" y="1435137"/>
            <a:ext cx="8504113" cy="4226111"/>
            <a:chOff x="460375" y="1363129"/>
            <a:chExt cx="8504113" cy="4226111"/>
          </a:xfrm>
        </p:grpSpPr>
        <p:pic>
          <p:nvPicPr>
            <p:cNvPr id="4" name="Picture 4" descr="\\nnm.local\dino\koos.biesmeijer\Downloads\DSC0416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5" t="31852" r="19819" b="13929"/>
            <a:stretch/>
          </p:blipFill>
          <p:spPr bwMode="auto">
            <a:xfrm>
              <a:off x="683568" y="3429240"/>
              <a:ext cx="268326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1000" contras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712425"/>
              <a:ext cx="2800121" cy="1810704"/>
            </a:xfrm>
            <a:prstGeom prst="rect">
              <a:avLst/>
            </a:prstGeom>
          </p:spPr>
        </p:pic>
        <p:pic>
          <p:nvPicPr>
            <p:cNvPr id="7" name="Picture 3" descr="\\nnm.local\dino\koos.biesmeijer\Downloads\DSC0455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03" y="1712425"/>
              <a:ext cx="2782765" cy="173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nnm.local\dino\koos.biesmeijer\Downloads\IMG_751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45" b="28583"/>
            <a:stretch/>
          </p:blipFill>
          <p:spPr bwMode="auto">
            <a:xfrm>
              <a:off x="3311427" y="3429240"/>
              <a:ext cx="5509045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fws.gov/northeast/science/images/strawberries_MeganNagel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2" y="1712426"/>
              <a:ext cx="2683262" cy="171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Rechte verbindingslijn 10"/>
            <p:cNvCxnSpPr/>
            <p:nvPr/>
          </p:nvCxnSpPr>
          <p:spPr>
            <a:xfrm>
              <a:off x="460375" y="3429000"/>
              <a:ext cx="8504113" cy="24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3333776" y="1363129"/>
              <a:ext cx="14088" cy="422611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6098256" y="1363129"/>
              <a:ext cx="0" cy="20658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/>
        </p:nvSpPr>
        <p:spPr>
          <a:xfrm>
            <a:off x="755576" y="1138103"/>
            <a:ext cx="237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Improve </a:t>
            </a:r>
            <a:r>
              <a:rPr lang="en-US" dirty="0" smtClean="0"/>
              <a:t>p</a:t>
            </a:r>
            <a:r>
              <a:rPr lang="en-US" dirty="0" smtClean="0"/>
              <a:t>ollination-derived </a:t>
            </a:r>
            <a:r>
              <a:rPr lang="nl-NL" dirty="0" smtClean="0"/>
              <a:t>services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755576" y="566124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Pollination research</a:t>
            </a:r>
            <a:endParaRPr lang="en-GB" dirty="0"/>
          </a:p>
        </p:txBody>
      </p:sp>
      <p:sp>
        <p:nvSpPr>
          <p:cNvPr id="23" name="Tekstvak 22"/>
          <p:cNvSpPr txBox="1"/>
          <p:nvPr/>
        </p:nvSpPr>
        <p:spPr>
          <a:xfrm>
            <a:off x="3749035" y="126876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Mitigation of loss</a:t>
            </a:r>
            <a:endParaRPr lang="en-GB" dirty="0"/>
          </a:p>
        </p:txBody>
      </p:sp>
      <p:sp>
        <p:nvSpPr>
          <p:cNvPr id="24" name="Tekstvak 23"/>
          <p:cNvSpPr txBox="1"/>
          <p:nvPr/>
        </p:nvSpPr>
        <p:spPr>
          <a:xfrm>
            <a:off x="6516216" y="126876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Drivers of loss</a:t>
            </a:r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3864302" y="569433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network to share, tackle and develop</a:t>
            </a:r>
            <a:endParaRPr lang="en-GB" dirty="0"/>
          </a:p>
        </p:txBody>
      </p:sp>
      <p:sp>
        <p:nvSpPr>
          <p:cNvPr id="20" name="Rechthoek 19"/>
          <p:cNvSpPr/>
          <p:nvPr/>
        </p:nvSpPr>
        <p:spPr>
          <a:xfrm>
            <a:off x="664602" y="3142709"/>
            <a:ext cx="81558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The main objective of the Action is to integrate knowledge and develop methods to underpin sustainable pollination services in Europe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6242" y="1435423"/>
            <a:ext cx="8650253" cy="47525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8052" y="44624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Structure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proposed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2587551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Benefits of </a:t>
            </a:r>
            <a:r>
              <a:rPr lang="nl-NL" dirty="0" err="1" smtClean="0">
                <a:solidFill>
                  <a:schemeClr val="tx1"/>
                </a:solidFill>
              </a:rPr>
              <a:t>pollination</a:t>
            </a:r>
            <a:r>
              <a:rPr lang="nl-NL" dirty="0" smtClean="0">
                <a:solidFill>
                  <a:schemeClr val="tx1"/>
                </a:solidFill>
              </a:rPr>
              <a:t> services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</a:rPr>
              <a:t>Mette </a:t>
            </a:r>
            <a:r>
              <a:rPr lang="nl-NL" sz="1600" b="1" dirty="0" err="1">
                <a:solidFill>
                  <a:schemeClr val="tx1"/>
                </a:solidFill>
              </a:rPr>
              <a:t>Termansen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>
                <a:solidFill>
                  <a:schemeClr val="tx2"/>
                </a:solidFill>
              </a:rPr>
              <a:t>Denmark]</a:t>
            </a:r>
          </a:p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Simon </a:t>
            </a:r>
            <a:r>
              <a:rPr lang="nl-NL" sz="1600" dirty="0" smtClean="0">
                <a:solidFill>
                  <a:schemeClr val="tx1"/>
                </a:solidFill>
              </a:rPr>
              <a:t>Potts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UK</a:t>
            </a:r>
            <a:r>
              <a:rPr lang="nl-NL" sz="1600" dirty="0" smtClean="0">
                <a:solidFill>
                  <a:schemeClr val="tx2"/>
                </a:solidFill>
              </a:rPr>
              <a:t>]</a:t>
            </a:r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18611" y="2587551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Pollination</a:t>
            </a:r>
            <a:r>
              <a:rPr lang="nl-NL" dirty="0" smtClean="0">
                <a:solidFill>
                  <a:schemeClr val="tx1"/>
                </a:solidFill>
              </a:rPr>
              <a:t> service delivery</a:t>
            </a: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err="1" smtClean="0">
                <a:solidFill>
                  <a:schemeClr val="tx1"/>
                </a:solidFill>
              </a:rPr>
              <a:t>Alex</a:t>
            </a:r>
            <a:r>
              <a:rPr lang="nl-NL" sz="1600" b="1" dirty="0" smtClean="0">
                <a:solidFill>
                  <a:schemeClr val="tx1"/>
                </a:solidFill>
              </a:rPr>
              <a:t> Klein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Germany]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Luisa Carvalheiro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[Portugal]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7630" y="2587551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Mitigating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pollination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loss</a:t>
            </a:r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David Kleijn 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[Netherlands]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Tjeerd </a:t>
            </a:r>
            <a:r>
              <a:rPr lang="nl-NL" sz="1400" dirty="0" err="1" smtClean="0">
                <a:solidFill>
                  <a:schemeClr val="tx1"/>
                </a:solidFill>
              </a:rPr>
              <a:t>Blacquiere</a:t>
            </a:r>
            <a:endParaRPr lang="nl-NL" sz="1400" dirty="0" smtClean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[Netherlands]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56648" y="2587551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Drivers of </a:t>
            </a:r>
            <a:r>
              <a:rPr lang="nl-NL" dirty="0" err="1" smtClean="0">
                <a:solidFill>
                  <a:schemeClr val="tx1"/>
                </a:solidFill>
              </a:rPr>
              <a:t>pollinator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loss</a:t>
            </a:r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</a:rPr>
              <a:t>Marc Brown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[UK]</a:t>
            </a:r>
          </a:p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Rob </a:t>
            </a:r>
            <a:r>
              <a:rPr lang="nl-NL" sz="1600" dirty="0" smtClean="0">
                <a:solidFill>
                  <a:schemeClr val="tx1"/>
                </a:solidFill>
              </a:rPr>
              <a:t>Paxton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[Germany</a:t>
            </a:r>
            <a:r>
              <a:rPr lang="nl-NL" sz="1600" dirty="0" smtClean="0">
                <a:solidFill>
                  <a:schemeClr val="tx2"/>
                </a:solidFill>
              </a:rPr>
              <a:t>]</a:t>
            </a:r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5323855"/>
            <a:ext cx="7929264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Dissemination</a:t>
            </a:r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</a:rPr>
              <a:t>Lynn Dicks </a:t>
            </a:r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[UK</a:t>
            </a:r>
            <a:r>
              <a:rPr lang="nl-NL" sz="1600" dirty="0" smtClean="0">
                <a:solidFill>
                  <a:schemeClr val="tx2"/>
                </a:solidFill>
              </a:rPr>
              <a:t>]         </a:t>
            </a:r>
            <a:r>
              <a:rPr lang="nl-NL" sz="1600" b="1" dirty="0" smtClean="0">
                <a:solidFill>
                  <a:schemeClr val="tx1"/>
                </a:solidFill>
              </a:rPr>
              <a:t> </a:t>
            </a:r>
            <a:r>
              <a:rPr lang="nl-NL" sz="1600" b="1" dirty="0" err="1" smtClean="0">
                <a:solidFill>
                  <a:schemeClr val="tx1"/>
                </a:solidFill>
              </a:rPr>
              <a:t>Lyubomir</a:t>
            </a:r>
            <a:r>
              <a:rPr lang="nl-NL" sz="1600" b="1" dirty="0" smtClean="0">
                <a:solidFill>
                  <a:schemeClr val="tx1"/>
                </a:solidFill>
              </a:rPr>
              <a:t> </a:t>
            </a:r>
            <a:r>
              <a:rPr lang="nl-NL" sz="1600" b="1" dirty="0" err="1" smtClean="0">
                <a:solidFill>
                  <a:schemeClr val="tx1"/>
                </a:solidFill>
              </a:rPr>
              <a:t>Penev</a:t>
            </a:r>
            <a:r>
              <a:rPr lang="nl-NL" sz="1600" b="1" dirty="0" smtClean="0">
                <a:solidFill>
                  <a:schemeClr val="tx1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Bulgaria] </a:t>
            </a:r>
            <a:r>
              <a:rPr lang="nl-NL" sz="1600" dirty="0">
                <a:solidFill>
                  <a:schemeClr val="tx2"/>
                </a:solidFill>
              </a:rPr>
              <a:t>	</a:t>
            </a:r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3784" y="1651447"/>
            <a:ext cx="7929264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COORDINATION</a:t>
            </a:r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Koos Biesmeijer </a:t>
            </a:r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[Netherlands] </a:t>
            </a:r>
            <a:r>
              <a:rPr lang="nl-NL" sz="1600" b="1" dirty="0" smtClean="0">
                <a:solidFill>
                  <a:schemeClr val="tx1"/>
                </a:solidFill>
              </a:rPr>
              <a:t>	</a:t>
            </a:r>
            <a:r>
              <a:rPr lang="nl-NL" sz="1600" dirty="0" smtClean="0">
                <a:solidFill>
                  <a:schemeClr val="tx1"/>
                </a:solidFill>
              </a:rPr>
              <a:t>Peter </a:t>
            </a:r>
            <a:r>
              <a:rPr lang="nl-NL" sz="1600" dirty="0" err="1" smtClean="0">
                <a:solidFill>
                  <a:schemeClr val="tx1"/>
                </a:solidFill>
              </a:rPr>
              <a:t>Neumann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Switzerland] </a:t>
            </a:r>
            <a:r>
              <a:rPr lang="nl-NL" sz="1600" dirty="0">
                <a:solidFill>
                  <a:schemeClr val="tx2"/>
                </a:solidFill>
              </a:rPr>
              <a:t>	</a:t>
            </a:r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3784" y="814065"/>
            <a:ext cx="7929264" cy="604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&gt;60 </a:t>
            </a:r>
            <a:r>
              <a:rPr lang="nl-NL" dirty="0" smtClean="0">
                <a:solidFill>
                  <a:schemeClr val="tx1"/>
                </a:solidFill>
              </a:rPr>
              <a:t>members, </a:t>
            </a:r>
            <a:r>
              <a:rPr lang="nl-NL" dirty="0" smtClean="0">
                <a:solidFill>
                  <a:schemeClr val="tx1"/>
                </a:solidFill>
              </a:rPr>
              <a:t>&gt;26 </a:t>
            </a:r>
            <a:r>
              <a:rPr lang="nl-NL" dirty="0" smtClean="0">
                <a:solidFill>
                  <a:schemeClr val="tx1"/>
                </a:solidFill>
              </a:rPr>
              <a:t>COST </a:t>
            </a:r>
            <a:r>
              <a:rPr lang="nl-NL" dirty="0" err="1" smtClean="0">
                <a:solidFill>
                  <a:schemeClr val="tx1"/>
                </a:solidFill>
              </a:rPr>
              <a:t>countries</a:t>
            </a:r>
            <a:r>
              <a:rPr lang="nl-NL" dirty="0" smtClean="0">
                <a:solidFill>
                  <a:schemeClr val="tx1"/>
                </a:solidFill>
              </a:rPr>
              <a:t>, 4 non-COST, </a:t>
            </a:r>
            <a:endParaRPr lang="nl-NL" dirty="0" smtClean="0">
              <a:solidFill>
                <a:schemeClr val="tx1"/>
              </a:solidFill>
            </a:endParaRP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FAO</a:t>
            </a:r>
            <a:r>
              <a:rPr lang="nl-NL" dirty="0" smtClean="0">
                <a:solidFill>
                  <a:schemeClr val="tx1"/>
                </a:solidFill>
              </a:rPr>
              <a:t>, IUCN, </a:t>
            </a:r>
            <a:r>
              <a:rPr lang="nl-NL" dirty="0" smtClean="0">
                <a:solidFill>
                  <a:schemeClr val="tx1"/>
                </a:solidFill>
              </a:rPr>
              <a:t>EU, </a:t>
            </a:r>
            <a:r>
              <a:rPr lang="nl-NL" dirty="0" err="1" smtClean="0">
                <a:solidFill>
                  <a:schemeClr val="tx1"/>
                </a:solidFill>
              </a:rPr>
              <a:t>Syngenta</a:t>
            </a:r>
            <a:r>
              <a:rPr lang="nl-NL" dirty="0" smtClean="0">
                <a:solidFill>
                  <a:schemeClr val="tx1"/>
                </a:solidFill>
              </a:rPr>
              <a:t>, NFU, </a:t>
            </a:r>
            <a:r>
              <a:rPr lang="nl-NL" dirty="0" err="1" smtClean="0">
                <a:solidFill>
                  <a:schemeClr val="tx1"/>
                </a:solidFill>
              </a:rPr>
              <a:t>Koppert</a:t>
            </a:r>
            <a:r>
              <a:rPr lang="nl-NL" dirty="0" smtClean="0">
                <a:solidFill>
                  <a:schemeClr val="tx1"/>
                </a:solidFill>
              </a:rPr>
              <a:t>, Bayer, Bio-Best, ….</a:t>
            </a:r>
            <a:endParaRPr lang="nl-NL" sz="1600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95201" y="3448573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</a:rPr>
              <a:t>EXECUTIVE COMMITTEE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4733435" y="1291407"/>
            <a:ext cx="144016" cy="360040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1835696" y="2299518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3851920" y="22995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7884368" y="22995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5868144" y="22995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1835696" y="51114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3851920" y="51114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7884368" y="51114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5868144" y="5111419"/>
            <a:ext cx="144016" cy="28444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 rot="16200000">
            <a:off x="2734002" y="3331509"/>
            <a:ext cx="209434" cy="421870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 rot="16200000">
            <a:off x="4760404" y="3331508"/>
            <a:ext cx="209434" cy="421870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-Down Arrow 29"/>
          <p:cNvSpPr/>
          <p:nvPr/>
        </p:nvSpPr>
        <p:spPr>
          <a:xfrm rot="16200000">
            <a:off x="6776628" y="3331508"/>
            <a:ext cx="209434" cy="421870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63629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Olga Crapels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35696" y="1983746"/>
            <a:ext cx="2592288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LIBERATION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[FP7]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57647" y="1225477"/>
            <a:ext cx="2986561" cy="20882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STEP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[FP7]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60033" y="3871399"/>
            <a:ext cx="2592288" cy="2088232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BEEDOC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[FP7]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88395" y="2269593"/>
            <a:ext cx="2810940" cy="25202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nl-NL" dirty="0" smtClean="0">
                <a:solidFill>
                  <a:schemeClr val="tx1"/>
                </a:solidFill>
              </a:rPr>
              <a:t>COLOSS</a:t>
            </a:r>
          </a:p>
          <a:p>
            <a:pPr algn="r"/>
            <a:r>
              <a:rPr lang="nl-NL" dirty="0" smtClean="0">
                <a:solidFill>
                  <a:schemeClr val="tx1"/>
                </a:solidFill>
              </a:rPr>
              <a:t>[COST]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956026">
            <a:off x="2520111" y="3666640"/>
            <a:ext cx="2887391" cy="180064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nl-NL" dirty="0" smtClean="0">
                <a:solidFill>
                  <a:schemeClr val="tx1"/>
                </a:solidFill>
              </a:rPr>
              <a:t>FAO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International</a:t>
            </a:r>
          </a:p>
          <a:p>
            <a:r>
              <a:rPr lang="nl-NL" dirty="0" err="1" smtClean="0">
                <a:solidFill>
                  <a:schemeClr val="tx1"/>
                </a:solidFill>
              </a:rPr>
              <a:t>Pollinator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err="1" smtClean="0">
                <a:solidFill>
                  <a:schemeClr val="tx1"/>
                </a:solidFill>
              </a:rPr>
              <a:t>Initiative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LIBERAT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69" y="1006515"/>
            <a:ext cx="14287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bee-doc.eu/pics/head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6" r="6734"/>
          <a:stretch/>
        </p:blipFill>
        <p:spPr bwMode="auto">
          <a:xfrm>
            <a:off x="6842721" y="5094311"/>
            <a:ext cx="1219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ibra.org.uk/custom/COLOSS%20logo%20high%20r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2176165"/>
            <a:ext cx="1453888" cy="14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eurekalert.org/multimedia/pub/rel/50583_r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0" y="925971"/>
            <a:ext cx="990548" cy="12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agrobiodiversityplatform.org/files/2012/11/FAO1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49" y="4810929"/>
            <a:ext cx="734876" cy="7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arc.agric.za/uploads/images/3520_api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21" y="5954106"/>
            <a:ext cx="1678305" cy="5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oceaniapollinator.org/images/opi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8" y="5287686"/>
            <a:ext cx="1228648" cy="5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www.webbee.org.br/bpi/bpi_logo_en_gd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5" y="4869160"/>
            <a:ext cx="1021591" cy="3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098589" y="2509974"/>
            <a:ext cx="2364870" cy="2056987"/>
          </a:xfrm>
          <a:prstGeom prst="ellipse">
            <a:avLst/>
          </a:prstGeom>
          <a:solidFill>
            <a:srgbClr val="25852A">
              <a:alpha val="47059"/>
            </a:srgbClr>
          </a:solidFill>
          <a:ln w="57150">
            <a:solidFill>
              <a:srgbClr val="258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SUPER-B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243" y="156530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SUPER-B: </a:t>
            </a:r>
            <a:r>
              <a:rPr lang="nl-NL" sz="4000" b="1" dirty="0" smtClean="0">
                <a:solidFill>
                  <a:prstClr val="black"/>
                </a:solidFill>
              </a:rPr>
              <a:t>positioning</a:t>
            </a:r>
            <a:endParaRPr lang="nl-NL" sz="4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46" y="2753637"/>
            <a:ext cx="391302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SUPER-B</a:t>
            </a:r>
            <a:r>
              <a:rPr lang="nl-NL" sz="2400" dirty="0" smtClean="0"/>
              <a:t>: </a:t>
            </a:r>
            <a:r>
              <a:rPr lang="nl-NL" sz="2400" dirty="0" smtClean="0"/>
              <a:t>[First] </a:t>
            </a:r>
            <a:r>
              <a:rPr lang="nl-NL" sz="2400" dirty="0" err="1" smtClean="0"/>
              <a:t>network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integrative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multidisciplinary</a:t>
            </a:r>
            <a:r>
              <a:rPr lang="nl-NL" sz="2400" dirty="0" smtClean="0"/>
              <a:t> focus on </a:t>
            </a:r>
            <a:r>
              <a:rPr lang="nl-NL" sz="2400" dirty="0" err="1" smtClean="0"/>
              <a:t>pollination</a:t>
            </a:r>
            <a:r>
              <a:rPr lang="nl-NL" sz="2400" dirty="0" smtClean="0"/>
              <a:t> services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214532"/>
            <a:ext cx="300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dirty="0" smtClean="0">
                <a:solidFill>
                  <a:schemeClr val="tx2"/>
                </a:solidFill>
              </a:rPr>
              <a:t>ADD YOUR PROJECT!!</a:t>
            </a:r>
            <a:endParaRPr lang="en-US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sz="2000" b="1" dirty="0" smtClean="0">
                <a:solidFill>
                  <a:schemeClr val="tx2"/>
                </a:solidFill>
              </a:rPr>
              <a:t>Benefits of </a:t>
            </a:r>
            <a:r>
              <a:rPr lang="nl-NL" sz="2000" b="1" dirty="0" err="1" smtClean="0">
                <a:solidFill>
                  <a:schemeClr val="tx2"/>
                </a:solidFill>
              </a:rPr>
              <a:t>pollination</a:t>
            </a:r>
            <a:r>
              <a:rPr lang="nl-NL" sz="2000" b="1" dirty="0" smtClean="0">
                <a:solidFill>
                  <a:schemeClr val="tx2"/>
                </a:solidFill>
              </a:rPr>
              <a:t> services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</a:rPr>
              <a:t>Mette </a:t>
            </a:r>
            <a:r>
              <a:rPr lang="nl-NL" sz="1600" b="1" dirty="0" err="1">
                <a:solidFill>
                  <a:schemeClr val="tx1"/>
                </a:solidFill>
              </a:rPr>
              <a:t>Termansen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>
                <a:solidFill>
                  <a:schemeClr val="tx2"/>
                </a:solidFill>
              </a:rPr>
              <a:t>Denmark]</a:t>
            </a: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Simon </a:t>
            </a:r>
            <a:r>
              <a:rPr lang="nl-NL" sz="1600" b="1" dirty="0" smtClean="0">
                <a:solidFill>
                  <a:schemeClr val="tx1"/>
                </a:solidFill>
              </a:rPr>
              <a:t>Potts </a:t>
            </a:r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[UK</a:t>
            </a:r>
            <a:r>
              <a:rPr lang="nl-NL" sz="1600" dirty="0" smtClean="0">
                <a:solidFill>
                  <a:schemeClr val="tx2"/>
                </a:solidFill>
              </a:rPr>
              <a:t>]</a:t>
            </a:r>
            <a:endParaRPr lang="nl-NL" sz="1600" dirty="0" smtClean="0">
              <a:solidFill>
                <a:schemeClr val="tx2"/>
              </a:solidFill>
            </a:endParaRPr>
          </a:p>
        </p:txBody>
      </p:sp>
      <p:pic>
        <p:nvPicPr>
          <p:cNvPr id="24" name="Picture 2" descr="http://www.fws.gov/northeast/science/images/strawberries_MeganNa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872208" cy="1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85865" y="3060249"/>
            <a:ext cx="1339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WG </a:t>
            </a:r>
            <a:r>
              <a:rPr lang="en-US" sz="3200" b="1" dirty="0" smtClean="0">
                <a:latin typeface="Arial Black" panose="020B0A04020102020204" pitchFamily="34" charset="0"/>
              </a:rPr>
              <a:t>1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47864" y="162880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Establish crop pollination as an </a:t>
            </a:r>
            <a:r>
              <a:rPr lang="en-GB" b="1" dirty="0">
                <a:solidFill>
                  <a:schemeClr val="tx2"/>
                </a:solidFill>
              </a:rPr>
              <a:t>agricultural input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374900" y="3789040"/>
            <a:ext cx="55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Establish the </a:t>
            </a:r>
            <a:r>
              <a:rPr lang="en-GB" b="1" dirty="0">
                <a:solidFill>
                  <a:schemeClr val="tx2"/>
                </a:solidFill>
              </a:rPr>
              <a:t>wider benefits </a:t>
            </a:r>
            <a:r>
              <a:rPr lang="en-GB" b="1" dirty="0"/>
              <a:t>of pollinators and pollination for ecosystem service provision</a:t>
            </a:r>
            <a:endParaRPr lang="en-GB" dirty="0"/>
          </a:p>
        </p:txBody>
      </p:sp>
      <p:sp>
        <p:nvSpPr>
          <p:cNvPr id="14" name="Rechthoek 13"/>
          <p:cNvSpPr/>
          <p:nvPr/>
        </p:nvSpPr>
        <p:spPr>
          <a:xfrm>
            <a:off x="3412187" y="1998132"/>
            <a:ext cx="55449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tabLst>
                <a:tab pos="180975" algn="l"/>
              </a:tabLst>
            </a:pPr>
            <a:r>
              <a:rPr lang="en-US" sz="1400" dirty="0" smtClean="0"/>
              <a:t>-	Quantify relative </a:t>
            </a:r>
            <a:r>
              <a:rPr lang="en-US" sz="1400" b="1" dirty="0"/>
              <a:t>contributions of insect pollination to </a:t>
            </a:r>
            <a:r>
              <a:rPr lang="en-US" sz="1400" b="1" dirty="0" smtClean="0"/>
              <a:t>crop production </a:t>
            </a:r>
          </a:p>
          <a:p>
            <a:pPr marL="180975" indent="-180975">
              <a:tabLst>
                <a:tab pos="180975" algn="l"/>
              </a:tabLst>
            </a:pPr>
            <a:r>
              <a:rPr lang="en-US" sz="1400" dirty="0" smtClean="0"/>
              <a:t>- 	</a:t>
            </a:r>
            <a:r>
              <a:rPr lang="en-US" sz="1400" b="1" dirty="0" smtClean="0"/>
              <a:t>Understand </a:t>
            </a:r>
            <a:r>
              <a:rPr lang="en-US" sz="1400" b="1" dirty="0"/>
              <a:t>the barriers and incentives </a:t>
            </a:r>
            <a:r>
              <a:rPr lang="en-US" sz="1400" dirty="0"/>
              <a:t>to </a:t>
            </a:r>
            <a:r>
              <a:rPr lang="en-US" sz="1400" dirty="0" smtClean="0"/>
              <a:t>farmers embedding </a:t>
            </a:r>
            <a:r>
              <a:rPr lang="en-US" sz="1400" dirty="0"/>
              <a:t>pollination into standard </a:t>
            </a:r>
            <a:r>
              <a:rPr lang="en-US" sz="1400" dirty="0" smtClean="0"/>
              <a:t>practices</a:t>
            </a:r>
            <a:endParaRPr lang="en-US" sz="1400" dirty="0"/>
          </a:p>
          <a:p>
            <a:pPr marL="180975" indent="-180975">
              <a:tabLst>
                <a:tab pos="180975" algn="l"/>
              </a:tabLst>
            </a:pPr>
            <a:r>
              <a:rPr lang="en-US" sz="1400" dirty="0" smtClean="0"/>
              <a:t>- 	</a:t>
            </a:r>
            <a:r>
              <a:rPr lang="en-US" sz="1400" b="1" dirty="0" smtClean="0"/>
              <a:t>Develop </a:t>
            </a:r>
            <a:r>
              <a:rPr lang="en-US" sz="1400" b="1" dirty="0"/>
              <a:t>key messages and case studies </a:t>
            </a:r>
            <a:r>
              <a:rPr lang="en-US" sz="1400" dirty="0" smtClean="0"/>
              <a:t>to underpin </a:t>
            </a:r>
            <a:r>
              <a:rPr lang="en-US" sz="1400" dirty="0"/>
              <a:t>multi-media materials to enable pollination to be taken into account in European agriculture </a:t>
            </a:r>
            <a:r>
              <a:rPr lang="en-US" sz="1400" dirty="0" smtClean="0"/>
              <a:t>decision </a:t>
            </a:r>
            <a:r>
              <a:rPr lang="en-GB" sz="1400" dirty="0" smtClean="0"/>
              <a:t>making</a:t>
            </a:r>
            <a:r>
              <a:rPr lang="en-GB" sz="1400" dirty="0"/>
              <a:t>.</a:t>
            </a:r>
          </a:p>
        </p:txBody>
      </p:sp>
      <p:sp>
        <p:nvSpPr>
          <p:cNvPr id="25" name="Rechthoek 24"/>
          <p:cNvSpPr/>
          <p:nvPr/>
        </p:nvSpPr>
        <p:spPr>
          <a:xfrm>
            <a:off x="3419872" y="4444177"/>
            <a:ext cx="5472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en-US" sz="1400" b="1" dirty="0" smtClean="0"/>
              <a:t>Review </a:t>
            </a:r>
            <a:r>
              <a:rPr lang="en-US" sz="1400" b="1" dirty="0"/>
              <a:t>the evidence </a:t>
            </a:r>
            <a:r>
              <a:rPr lang="en-US" sz="1400" dirty="0"/>
              <a:t>for the aesthetic, recreational and cultural </a:t>
            </a:r>
            <a:r>
              <a:rPr lang="en-US" sz="1400" dirty="0" smtClean="0"/>
              <a:t>values derived </a:t>
            </a:r>
            <a:r>
              <a:rPr lang="en-US" sz="1400" dirty="0"/>
              <a:t>from pollinators and pollination services </a:t>
            </a:r>
            <a:endParaRPr lang="en-US" sz="1400" dirty="0" smtClean="0"/>
          </a:p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en-US" sz="1400" dirty="0" smtClean="0"/>
              <a:t>Explore </a:t>
            </a:r>
            <a:r>
              <a:rPr lang="en-US" sz="1400" dirty="0"/>
              <a:t>ways to </a:t>
            </a:r>
            <a:r>
              <a:rPr lang="en-US" sz="1400" b="1" dirty="0"/>
              <a:t>integrate pollination into the activities </a:t>
            </a:r>
            <a:r>
              <a:rPr lang="en-US" sz="1400" dirty="0" smtClean="0"/>
              <a:t>of land </a:t>
            </a:r>
            <a:r>
              <a:rPr lang="en-US" sz="1400" dirty="0"/>
              <a:t>managers, conservationists, policy advisors, industry, planners and the general public.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1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nnm.local\dino\koos.biesmeijer\Downloads\DSC04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31852" r="19819" b="13929"/>
          <a:stretch/>
        </p:blipFill>
        <p:spPr bwMode="auto">
          <a:xfrm>
            <a:off x="1331640" y="1569373"/>
            <a:ext cx="1852042" cy="14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5865" y="3060249"/>
            <a:ext cx="1339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WG </a:t>
            </a:r>
            <a:r>
              <a:rPr lang="en-US" sz="3200" b="1" dirty="0" smtClean="0">
                <a:latin typeface="Arial Black" panose="020B0A04020102020204" pitchFamily="34" charset="0"/>
              </a:rPr>
              <a:t>2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707904" y="15567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Assess </a:t>
            </a:r>
            <a:r>
              <a:rPr lang="en-GB" b="1" dirty="0">
                <a:solidFill>
                  <a:schemeClr val="tx2"/>
                </a:solidFill>
              </a:rPr>
              <a:t>variability</a:t>
            </a:r>
            <a:r>
              <a:rPr lang="en-GB" b="1" dirty="0"/>
              <a:t> of main pollinators across different crops and regions</a:t>
            </a:r>
            <a:endParaRPr lang="en-GB" dirty="0"/>
          </a:p>
        </p:txBody>
      </p:sp>
      <p:sp>
        <p:nvSpPr>
          <p:cNvPr id="10" name="Rounded Rectangle 4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sz="2000" b="1" dirty="0" err="1" smtClean="0">
                <a:solidFill>
                  <a:schemeClr val="tx2"/>
                </a:solidFill>
              </a:rPr>
              <a:t>Pollination</a:t>
            </a:r>
            <a:r>
              <a:rPr lang="nl-NL" sz="2000" b="1" dirty="0" smtClean="0">
                <a:solidFill>
                  <a:schemeClr val="tx2"/>
                </a:solidFill>
              </a:rPr>
              <a:t> service delivery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err="1" smtClean="0">
                <a:solidFill>
                  <a:schemeClr val="tx1"/>
                </a:solidFill>
              </a:rPr>
              <a:t>Alex</a:t>
            </a:r>
            <a:r>
              <a:rPr lang="nl-NL" sz="1600" b="1" dirty="0" smtClean="0">
                <a:solidFill>
                  <a:schemeClr val="tx1"/>
                </a:solidFill>
              </a:rPr>
              <a:t> Klein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Germany]</a:t>
            </a: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Luisa Carvalheiro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[Portugal]</a:t>
            </a:r>
          </a:p>
        </p:txBody>
      </p:sp>
      <p:sp>
        <p:nvSpPr>
          <p:cNvPr id="4" name="Rechthoek 3"/>
          <p:cNvSpPr/>
          <p:nvPr/>
        </p:nvSpPr>
        <p:spPr>
          <a:xfrm>
            <a:off x="3707904" y="2532578"/>
            <a:ext cx="5421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Compile information on </a:t>
            </a:r>
            <a:r>
              <a:rPr lang="en-GB" b="1" dirty="0">
                <a:solidFill>
                  <a:schemeClr val="tx2"/>
                </a:solidFill>
              </a:rPr>
              <a:t>pollinator management</a:t>
            </a:r>
            <a:r>
              <a:rPr lang="en-GB" b="1" dirty="0"/>
              <a:t> </a:t>
            </a:r>
            <a:r>
              <a:rPr lang="en-GB" b="1" dirty="0" smtClean="0"/>
              <a:t>practices [wild and managed </a:t>
            </a:r>
            <a:r>
              <a:rPr lang="en-GB" b="1" dirty="0" err="1" smtClean="0"/>
              <a:t>spp</a:t>
            </a:r>
            <a:r>
              <a:rPr lang="en-GB" b="1" dirty="0" smtClean="0"/>
              <a:t>]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3707904" y="35083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Synthesize available evidence on the importance of </a:t>
            </a:r>
            <a:r>
              <a:rPr lang="en-US" b="1" dirty="0">
                <a:solidFill>
                  <a:schemeClr val="tx2"/>
                </a:solidFill>
              </a:rPr>
              <a:t>pollinator diversity </a:t>
            </a:r>
            <a:r>
              <a:rPr lang="en-US" b="1" dirty="0"/>
              <a:t>across crops and regions</a:t>
            </a:r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3707904" y="47611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Identify </a:t>
            </a:r>
            <a:r>
              <a:rPr lang="en-US" b="1" dirty="0"/>
              <a:t>synergies and trade-offs in </a:t>
            </a:r>
            <a:r>
              <a:rPr lang="en-US" b="1" dirty="0">
                <a:solidFill>
                  <a:schemeClr val="tx2"/>
                </a:solidFill>
              </a:rPr>
              <a:t>service delivery </a:t>
            </a:r>
            <a:r>
              <a:rPr lang="en-US" b="1" dirty="0"/>
              <a:t>between wild and managed pollinators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Rechthoek 5"/>
          <p:cNvSpPr/>
          <p:nvPr/>
        </p:nvSpPr>
        <p:spPr>
          <a:xfrm>
            <a:off x="3707904" y="58180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Assess role of pollination for </a:t>
            </a:r>
            <a:r>
              <a:rPr lang="en-US" b="1" dirty="0" smtClean="0">
                <a:solidFill>
                  <a:schemeClr val="tx2"/>
                </a:solidFill>
              </a:rPr>
              <a:t>wild plants </a:t>
            </a:r>
            <a:r>
              <a:rPr lang="en-US" b="1" dirty="0" smtClean="0"/>
              <a:t>and biodiversity conservation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\\nnm.local\dino\koos.biesmeijer\Downloads\DSC0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69224"/>
            <a:ext cx="1852041" cy="13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5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sz="2000" b="1" dirty="0" err="1" smtClean="0">
                <a:solidFill>
                  <a:schemeClr val="tx2"/>
                </a:solidFill>
              </a:rPr>
              <a:t>Mitigating</a:t>
            </a:r>
            <a:r>
              <a:rPr lang="nl-NL" sz="2000" b="1" dirty="0" smtClean="0">
                <a:solidFill>
                  <a:schemeClr val="tx2"/>
                </a:solidFill>
              </a:rPr>
              <a:t> </a:t>
            </a:r>
            <a:r>
              <a:rPr lang="nl-NL" sz="2000" b="1" dirty="0" err="1" smtClean="0">
                <a:solidFill>
                  <a:schemeClr val="tx2"/>
                </a:solidFill>
              </a:rPr>
              <a:t>pollination</a:t>
            </a:r>
            <a:r>
              <a:rPr lang="nl-NL" sz="2000" b="1" dirty="0" smtClean="0">
                <a:solidFill>
                  <a:schemeClr val="tx2"/>
                </a:solidFill>
              </a:rPr>
              <a:t> </a:t>
            </a:r>
            <a:r>
              <a:rPr lang="nl-NL" sz="2000" b="1" dirty="0" err="1" smtClean="0">
                <a:solidFill>
                  <a:schemeClr val="tx2"/>
                </a:solidFill>
              </a:rPr>
              <a:t>loss</a:t>
            </a:r>
            <a:endParaRPr lang="nl-NL" sz="2000" b="1" dirty="0" smtClean="0">
              <a:solidFill>
                <a:schemeClr val="tx2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David Kleijn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Netherlands]</a:t>
            </a: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Tjeerd </a:t>
            </a:r>
            <a:r>
              <a:rPr lang="nl-NL" sz="1400" b="1" dirty="0" err="1" smtClean="0">
                <a:solidFill>
                  <a:schemeClr val="tx1"/>
                </a:solidFill>
              </a:rPr>
              <a:t>Blacquiere</a:t>
            </a:r>
            <a:endParaRPr lang="nl-NL" sz="1400" b="1" dirty="0" smtClean="0">
              <a:solidFill>
                <a:schemeClr val="tx1"/>
              </a:solidFill>
            </a:endParaRP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 smtClean="0">
                <a:solidFill>
                  <a:schemeClr val="tx2"/>
                </a:solidFill>
              </a:rPr>
              <a:t>Netherlands]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5865" y="30602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WP 3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35896" y="1669224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Linking pollinat</a:t>
            </a:r>
            <a:r>
              <a:rPr lang="en-US" u="sng" dirty="0"/>
              <a:t>or</a:t>
            </a:r>
            <a:r>
              <a:rPr lang="en-US" b="1" dirty="0"/>
              <a:t> mitigation to </a:t>
            </a:r>
            <a:r>
              <a:rPr lang="en-US" b="1" dirty="0">
                <a:solidFill>
                  <a:schemeClr val="tx2"/>
                </a:solidFill>
              </a:rPr>
              <a:t>pollinat</a:t>
            </a:r>
            <a:r>
              <a:rPr lang="en-US" u="sng" dirty="0">
                <a:solidFill>
                  <a:schemeClr val="tx2"/>
                </a:solidFill>
              </a:rPr>
              <a:t>ion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mitigation</a:t>
            </a:r>
          </a:p>
          <a:p>
            <a:r>
              <a:rPr 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[e.g. Apis </a:t>
            </a:r>
            <a:r>
              <a:rPr lang="nl-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hives</a:t>
            </a:r>
            <a:r>
              <a:rPr 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flower</a:t>
            </a:r>
            <a:r>
              <a:rPr 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margins</a:t>
            </a:r>
            <a:r>
              <a:rPr 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habitat]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35896" y="2951108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Uptake </a:t>
            </a:r>
            <a:r>
              <a:rPr lang="en-US" b="1" i="1" dirty="0" err="1">
                <a:solidFill>
                  <a:schemeClr val="tx2"/>
                </a:solidFill>
              </a:rPr>
              <a:t>vs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availability of measures </a:t>
            </a:r>
            <a:r>
              <a:rPr lang="en-US" b="1" dirty="0"/>
              <a:t>as the key to effective mitigation of pollination loss</a:t>
            </a:r>
            <a:endParaRPr lang="en-GB" b="1" dirty="0"/>
          </a:p>
        </p:txBody>
      </p:sp>
      <p:sp>
        <p:nvSpPr>
          <p:cNvPr id="8" name="Rechthoek 7"/>
          <p:cNvSpPr/>
          <p:nvPr/>
        </p:nvSpPr>
        <p:spPr>
          <a:xfrm>
            <a:off x="3635896" y="450999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Mitigation measure </a:t>
            </a:r>
            <a:r>
              <a:rPr lang="en-US" b="1" dirty="0">
                <a:solidFill>
                  <a:schemeClr val="tx2"/>
                </a:solidFill>
              </a:rPr>
              <a:t>synergies </a:t>
            </a:r>
            <a:r>
              <a:rPr lang="en-US" b="1" dirty="0" smtClean="0">
                <a:solidFill>
                  <a:schemeClr val="tx2"/>
                </a:solidFill>
              </a:rPr>
              <a:t>and trade-offs</a:t>
            </a:r>
            <a:r>
              <a:rPr lang="en-US" b="1" dirty="0" smtClean="0"/>
              <a:t> between </a:t>
            </a:r>
            <a:r>
              <a:rPr lang="en-US" b="1" dirty="0"/>
              <a:t>managed and wild pollinators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Naturalis corporate zonder voettekst">
  <a:themeElements>
    <a:clrScheme name="Naturalis">
      <a:dk1>
        <a:sysClr val="windowText" lastClr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Natura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1434</Words>
  <Application>Microsoft Office PowerPoint</Application>
  <PresentationFormat>On-screen Show (4:3)</PresentationFormat>
  <Paragraphs>320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Naturalis corporate zonder voettekst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NCB Naturalis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koos.biesmeijer</dc:creator>
  <cp:lastModifiedBy>koos.biesmeijer</cp:lastModifiedBy>
  <cp:revision>73</cp:revision>
  <dcterms:created xsi:type="dcterms:W3CDTF">2013-09-16T09:09:20Z</dcterms:created>
  <dcterms:modified xsi:type="dcterms:W3CDTF">2014-04-04T09:08:51Z</dcterms:modified>
</cp:coreProperties>
</file>