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2" r:id="rId2"/>
    <p:sldId id="258" r:id="rId3"/>
    <p:sldId id="262" r:id="rId4"/>
    <p:sldId id="286" r:id="rId5"/>
    <p:sldId id="288" r:id="rId6"/>
    <p:sldId id="289" r:id="rId7"/>
    <p:sldId id="290" r:id="rId8"/>
    <p:sldId id="291" r:id="rId9"/>
    <p:sldId id="303" r:id="rId10"/>
    <p:sldId id="298" r:id="rId11"/>
    <p:sldId id="299" r:id="rId12"/>
    <p:sldId id="300" r:id="rId13"/>
    <p:sldId id="301" r:id="rId14"/>
    <p:sldId id="30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  <a:srgbClr val="2585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964" y="-10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F3EA2-623F-4D3C-A24F-EF8C1FD36C0D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5A2E-D864-44F7-88E7-D839772EF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626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9409A-064E-4F87-9EB3-90CCAA1A42A5}" type="slidenum">
              <a:rPr lang="en-GB" smtClean="0">
                <a:solidFill>
                  <a:prstClr val="black"/>
                </a:solidFill>
                <a:cs typeface="Arial" pitchFamily="34" charset="0"/>
              </a:rPr>
              <a:pPr/>
              <a:t>2</a:t>
            </a:fld>
            <a:endParaRPr lang="en-GB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9409A-064E-4F87-9EB3-90CCAA1A42A5}" type="slidenum">
              <a:rPr lang="en-GB" smtClean="0">
                <a:solidFill>
                  <a:prstClr val="black"/>
                </a:solidFill>
                <a:cs typeface="Arial" pitchFamily="34" charset="0"/>
              </a:rPr>
              <a:pPr/>
              <a:t>4</a:t>
            </a:fld>
            <a:endParaRPr lang="en-GB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9409A-064E-4F87-9EB3-90CCAA1A42A5}" type="slidenum">
              <a:rPr lang="en-GB" smtClean="0">
                <a:solidFill>
                  <a:prstClr val="black"/>
                </a:solidFill>
                <a:cs typeface="Arial" pitchFamily="34" charset="0"/>
              </a:rPr>
              <a:pPr/>
              <a:t>5</a:t>
            </a:fld>
            <a:endParaRPr lang="en-GB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9409A-064E-4F87-9EB3-90CCAA1A42A5}" type="slidenum">
              <a:rPr lang="en-GB" smtClean="0">
                <a:solidFill>
                  <a:prstClr val="black"/>
                </a:solidFill>
                <a:cs typeface="Arial" pitchFamily="34" charset="0"/>
              </a:rPr>
              <a:pPr/>
              <a:t>6</a:t>
            </a:fld>
            <a:endParaRPr lang="en-GB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9409A-064E-4F87-9EB3-90CCAA1A42A5}" type="slidenum">
              <a:rPr lang="en-GB" smtClean="0">
                <a:solidFill>
                  <a:prstClr val="black"/>
                </a:solidFill>
                <a:cs typeface="Arial" pitchFamily="34" charset="0"/>
              </a:rPr>
              <a:pPr/>
              <a:t>7</a:t>
            </a:fld>
            <a:endParaRPr lang="en-GB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9409A-064E-4F87-9EB3-90CCAA1A42A5}" type="slidenum">
              <a:rPr lang="en-GB" smtClean="0">
                <a:solidFill>
                  <a:prstClr val="black"/>
                </a:solidFill>
                <a:cs typeface="Arial" pitchFamily="34" charset="0"/>
              </a:rPr>
              <a:pPr/>
              <a:t>8</a:t>
            </a:fld>
            <a:endParaRPr lang="en-GB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000" y="442800"/>
            <a:ext cx="6048000" cy="2124000"/>
          </a:xfrm>
        </p:spPr>
        <p:txBody>
          <a:bodyPr>
            <a:normAutofit/>
          </a:bodyPr>
          <a:lstStyle>
            <a:lvl1pPr>
              <a:defRPr sz="50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00" y="2656800"/>
            <a:ext cx="6048000" cy="9864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3888000"/>
            <a:ext cx="6048000" cy="216000"/>
          </a:xfrm>
        </p:spPr>
        <p:txBody>
          <a:bodyPr wrap="none">
            <a:no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06.11.2012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025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loop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60" y="232827"/>
            <a:ext cx="3816424" cy="550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919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1200" y="2815200"/>
            <a:ext cx="6048000" cy="1386000"/>
          </a:xfrm>
        </p:spPr>
        <p:txBody>
          <a:bodyPr>
            <a:no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014"/>
          <a:stretch/>
        </p:blipFill>
        <p:spPr>
          <a:xfrm>
            <a:off x="284400" y="284400"/>
            <a:ext cx="2595600" cy="23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62543" r="-1" b="14"/>
          <a:stretch/>
        </p:blipFill>
        <p:spPr>
          <a:xfrm>
            <a:off x="204451" y="5157352"/>
            <a:ext cx="26676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693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400" y="1512000"/>
            <a:ext cx="7210800" cy="4752000"/>
          </a:xfrm>
        </p:spPr>
        <p:txBody>
          <a:bodyPr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06.11.2012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Voettekst vullen: Invoegen|Koptekst en voettekst / Insert|Header &amp; Footer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F789-2A09-4E87-83B9-E95F2BD77D54}" type="slidenum">
              <a:rPr lang="en-US" smtClean="0">
                <a:solidFill>
                  <a:srgbClr val="E3004A"/>
                </a:solidFill>
              </a:rPr>
              <a:pPr/>
              <a:t>‹#›</a:t>
            </a:fld>
            <a:endParaRPr lang="en-US" dirty="0">
              <a:solidFill>
                <a:srgbClr val="E30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78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400" y="1512000"/>
            <a:ext cx="7210800" cy="2016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06.11.2012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Voettekst vullen: Invoegen|Koptekst en voettekst / Insert|Header &amp; Footer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F789-2A09-4E87-83B9-E95F2BD77D54}" type="slidenum">
              <a:rPr lang="en-US" smtClean="0">
                <a:solidFill>
                  <a:srgbClr val="E3004A"/>
                </a:solidFill>
              </a:rPr>
              <a:pPr/>
              <a:t>‹#›</a:t>
            </a:fld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70400" y="3780000"/>
            <a:ext cx="3492000" cy="1440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453200" y="3780000"/>
            <a:ext cx="3492000" cy="1440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008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200" y="403200"/>
            <a:ext cx="7148386" cy="52547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400" y="928670"/>
            <a:ext cx="7141186" cy="428628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06.11.2012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Voettekst vullen: Invoegen|Koptekst en voettekst / Insert|Header &amp; Footer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F789-2A09-4E87-83B9-E95F2BD77D54}" type="slidenum">
              <a:rPr lang="en-US" smtClean="0">
                <a:solidFill>
                  <a:srgbClr val="E3004A"/>
                </a:solidFill>
              </a:rPr>
              <a:pPr/>
              <a:t>‹#›</a:t>
            </a:fld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770400" y="1571613"/>
            <a:ext cx="3456000" cy="3571900"/>
          </a:xfrm>
        </p:spPr>
        <p:txBody>
          <a:bodyPr/>
          <a:lstStyle/>
          <a:p>
            <a:r>
              <a:rPr lang="nl-NL" smtClean="0"/>
              <a:t>Klik op het pictogram als u een grafiek wilt toevoegen</a:t>
            </a:r>
            <a:endParaRPr lang="en-US" dirty="0"/>
          </a:p>
        </p:txBody>
      </p:sp>
      <p:sp>
        <p:nvSpPr>
          <p:cNvPr id="12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4464000" y="1571613"/>
            <a:ext cx="3456000" cy="3571900"/>
          </a:xfrm>
        </p:spPr>
        <p:txBody>
          <a:bodyPr/>
          <a:lstStyle/>
          <a:p>
            <a:r>
              <a:rPr lang="nl-NL" smtClean="0"/>
              <a:t>Klik op het pictogram als u een grafiek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840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8400" y="1573200"/>
            <a:ext cx="3456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8000" y="1573200"/>
            <a:ext cx="3456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06.11.2012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Voettekst vullen: Invoegen|Koptekst en voettekst / Insert|Header &amp; Footer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F789-2A09-4E87-83B9-E95F2BD77D54}" type="slidenum">
              <a:rPr lang="en-US" smtClean="0">
                <a:solidFill>
                  <a:srgbClr val="E3004A"/>
                </a:solidFill>
              </a:rPr>
              <a:pPr/>
              <a:t>‹#›</a:t>
            </a:fld>
            <a:endParaRPr lang="en-US" dirty="0">
              <a:solidFill>
                <a:srgbClr val="E30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623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>
                <a:solidFill>
                  <a:srgbClr val="FFFFFF"/>
                </a:solidFill>
              </a:rPr>
              <a:t>06.11.2012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>
                <a:solidFill>
                  <a:srgbClr val="FFFFFF"/>
                </a:solidFill>
              </a:rPr>
              <a:t>Voettekst vullen: Invoegen|Koptekst en voettekst / Insert|Header &amp; Footer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59F789-2A09-4E87-83B9-E95F2BD77D5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88400" y="908720"/>
            <a:ext cx="7100378" cy="4752568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1199" y="5772012"/>
            <a:ext cx="780389" cy="70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062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400" y="4359600"/>
            <a:ext cx="3456000" cy="63976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8400" y="1573200"/>
            <a:ext cx="3456000" cy="26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8000" y="4359600"/>
            <a:ext cx="3456000" cy="63976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8000" y="1573200"/>
            <a:ext cx="3456000" cy="26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06.11.2012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Voettekst vullen: Invoegen|Koptekst en voettekst / Insert|Header &amp; Footer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F789-2A09-4E87-83B9-E95F2BD77D54}" type="slidenum">
              <a:rPr lang="en-US" smtClean="0">
                <a:solidFill>
                  <a:srgbClr val="E3004A"/>
                </a:solidFill>
              </a:rPr>
              <a:pPr/>
              <a:t>‹#›</a:t>
            </a:fld>
            <a:endParaRPr lang="en-US" dirty="0">
              <a:solidFill>
                <a:srgbClr val="E30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98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06.11.2012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Voettekst vullen: Invoegen|Koptekst en voettekst / Insert|Header &amp; Footer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F789-2A09-4E87-83B9-E95F2BD77D54}" type="slidenum">
              <a:rPr lang="en-US" smtClean="0">
                <a:solidFill>
                  <a:srgbClr val="E3004A"/>
                </a:solidFill>
              </a:rPr>
              <a:pPr/>
              <a:t>‹#›</a:t>
            </a:fld>
            <a:endParaRPr lang="en-US" dirty="0">
              <a:solidFill>
                <a:srgbClr val="E30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75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06.11.2012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E3004A"/>
                </a:solidFill>
              </a:rPr>
              <a:t>Voettekst vullen: Invoegen|Koptekst en voettekst / Insert|Header &amp; Footer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F789-2A09-4E87-83B9-E95F2BD77D54}" type="slidenum">
              <a:rPr lang="en-US" smtClean="0">
                <a:solidFill>
                  <a:srgbClr val="E3004A"/>
                </a:solidFill>
              </a:rPr>
              <a:pPr/>
              <a:t>‹#›</a:t>
            </a:fld>
            <a:endParaRPr lang="en-US" dirty="0">
              <a:solidFill>
                <a:srgbClr val="E30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912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1200" y="403200"/>
            <a:ext cx="7200000" cy="957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400" y="1512000"/>
            <a:ext cx="7210800" cy="47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7950" y="6328800"/>
            <a:ext cx="774000" cy="18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r>
              <a:rPr lang="nl-NL" smtClean="0">
                <a:solidFill>
                  <a:srgbClr val="E3004A"/>
                </a:solidFill>
              </a:rPr>
              <a:t>06.11.2012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1604" y="6328800"/>
            <a:ext cx="4500594" cy="180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r>
              <a:rPr lang="nl-NL" smtClean="0">
                <a:solidFill>
                  <a:srgbClr val="E3004A"/>
                </a:solidFill>
              </a:rPr>
              <a:t>Voettekst vullen: Invoegen|Koptekst en voettekst / Insert|Header &amp; Footer</a:t>
            </a:r>
            <a:endParaRPr lang="en-US" dirty="0">
              <a:solidFill>
                <a:srgbClr val="E300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72" y="6328800"/>
            <a:ext cx="398948" cy="18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AA59F789-2A09-4E87-83B9-E95F2BD77D54}" type="slidenum">
              <a:rPr lang="en-US" smtClean="0">
                <a:solidFill>
                  <a:srgbClr val="E3004A"/>
                </a:solidFill>
              </a:rPr>
              <a:pPr/>
              <a:t>‹#›</a:t>
            </a:fld>
            <a:endParaRPr lang="en-US" dirty="0">
              <a:solidFill>
                <a:srgbClr val="E3004A"/>
              </a:solidFill>
            </a:endParaRPr>
          </a:p>
        </p:txBody>
      </p:sp>
      <p:pic>
        <p:nvPicPr>
          <p:cNvPr id="15" name="Picture 14" descr="Enkel logo naturalis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400" y="5771584"/>
            <a:ext cx="307228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817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600" indent="-201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01600" indent="-201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1600" indent="-201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0" indent="-201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0" indent="-201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620688"/>
            <a:ext cx="5743241" cy="5616989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 flipH="1">
            <a:off x="899592" y="3717032"/>
            <a:ext cx="40324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Koos </a:t>
            </a:r>
          </a:p>
          <a:p>
            <a:r>
              <a:rPr lang="nl-NL" sz="4400" b="1" dirty="0" smtClean="0"/>
              <a:t>Biesmeijer</a:t>
            </a:r>
          </a:p>
          <a:p>
            <a:r>
              <a:rPr lang="nl-NL" sz="2800" b="1" dirty="0" smtClean="0">
                <a:solidFill>
                  <a:schemeClr val="tx2"/>
                </a:solidFill>
              </a:rPr>
              <a:t>Super-b@naturalis.nl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http://www.ibra.org.uk/custom/COST%20logo%20high%20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77046"/>
            <a:ext cx="2908811" cy="8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190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7054" y="1050329"/>
            <a:ext cx="8095426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</a:pPr>
            <a:r>
              <a:rPr lang="nl-NL" sz="1600" b="1" dirty="0" smtClean="0"/>
              <a:t>Website as a </a:t>
            </a:r>
            <a:r>
              <a:rPr lang="nl-NL" sz="1600" b="1" dirty="0" err="1" smtClean="0"/>
              <a:t>focal</a:t>
            </a:r>
            <a:r>
              <a:rPr lang="nl-NL" sz="1600" b="1" dirty="0" smtClean="0"/>
              <a:t> information </a:t>
            </a:r>
            <a:r>
              <a:rPr lang="nl-NL" sz="1600" b="1" dirty="0" err="1" smtClean="0"/>
              <a:t>and</a:t>
            </a:r>
            <a:r>
              <a:rPr lang="nl-NL" sz="1600" b="1" dirty="0" smtClean="0"/>
              <a:t> </a:t>
            </a:r>
            <a:r>
              <a:rPr lang="nl-NL" sz="1600" b="1" dirty="0" err="1" smtClean="0"/>
              <a:t>dissemination</a:t>
            </a:r>
            <a:r>
              <a:rPr lang="nl-NL" sz="1600" b="1" dirty="0" smtClean="0"/>
              <a:t> point</a:t>
            </a:r>
          </a:p>
          <a:p>
            <a:pPr marL="180975" indent="-180975">
              <a:spcAft>
                <a:spcPts val="600"/>
              </a:spcAft>
            </a:pPr>
            <a:endParaRPr lang="nl-NL" sz="1200" dirty="0"/>
          </a:p>
          <a:p>
            <a:pPr marL="180975" indent="-180975">
              <a:spcAft>
                <a:spcPts val="600"/>
              </a:spcAft>
            </a:pPr>
            <a:r>
              <a:rPr lang="nl-NL" sz="1600" b="1" dirty="0" err="1" smtClean="0"/>
              <a:t>Coordination</a:t>
            </a:r>
            <a:r>
              <a:rPr lang="nl-NL" sz="1600" b="1" dirty="0" smtClean="0"/>
              <a:t> of action: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l-NL" sz="1600" dirty="0" smtClean="0"/>
              <a:t>MC meetings, </a:t>
            </a:r>
            <a:r>
              <a:rPr lang="nl-NL" sz="1600" dirty="0" err="1" smtClean="0"/>
              <a:t>clear</a:t>
            </a:r>
            <a:r>
              <a:rPr lang="nl-NL" sz="1600" dirty="0" smtClean="0"/>
              <a:t> </a:t>
            </a:r>
            <a:r>
              <a:rPr lang="nl-NL" sz="1600" dirty="0" err="1" smtClean="0"/>
              <a:t>work</a:t>
            </a:r>
            <a:r>
              <a:rPr lang="nl-NL" sz="1600" dirty="0" smtClean="0"/>
              <a:t> </a:t>
            </a:r>
            <a:r>
              <a:rPr lang="nl-NL" sz="1600" dirty="0" err="1" smtClean="0"/>
              <a:t>group</a:t>
            </a:r>
            <a:r>
              <a:rPr lang="nl-NL" sz="1600" dirty="0" smtClean="0"/>
              <a:t> </a:t>
            </a:r>
            <a:r>
              <a:rPr lang="nl-NL" sz="1600" dirty="0" err="1" smtClean="0"/>
              <a:t>structure</a:t>
            </a:r>
            <a:r>
              <a:rPr lang="nl-NL" sz="1600" dirty="0" smtClean="0"/>
              <a:t>, </a:t>
            </a:r>
            <a:r>
              <a:rPr lang="nl-NL" sz="1600" dirty="0" err="1" smtClean="0"/>
              <a:t>annual</a:t>
            </a:r>
            <a:r>
              <a:rPr lang="nl-NL" sz="1600" dirty="0" smtClean="0"/>
              <a:t> </a:t>
            </a:r>
            <a:r>
              <a:rPr lang="nl-NL" sz="1600" dirty="0" err="1" smtClean="0"/>
              <a:t>internal</a:t>
            </a:r>
            <a:r>
              <a:rPr lang="nl-NL" sz="1600" dirty="0" smtClean="0"/>
              <a:t> planning -</a:t>
            </a:r>
            <a:r>
              <a:rPr lang="nl-NL" sz="1600" dirty="0" err="1" smtClean="0"/>
              <a:t>reporting</a:t>
            </a:r>
            <a:r>
              <a:rPr lang="nl-NL" sz="1600" dirty="0" smtClean="0"/>
              <a:t> </a:t>
            </a:r>
            <a:r>
              <a:rPr lang="nl-NL" sz="1600" dirty="0" err="1" smtClean="0"/>
              <a:t>cycle</a:t>
            </a:r>
            <a:endParaRPr lang="nl-NL" sz="1600" dirty="0" smtClean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l-NL" sz="1600" dirty="0" smtClean="0"/>
              <a:t>Open </a:t>
            </a:r>
            <a:r>
              <a:rPr lang="nl-NL" sz="1600" dirty="0" err="1" smtClean="0"/>
              <a:t>structure</a:t>
            </a:r>
            <a:r>
              <a:rPr lang="nl-NL" sz="1600" dirty="0" smtClean="0"/>
              <a:t>, </a:t>
            </a:r>
            <a:r>
              <a:rPr lang="nl-NL" sz="1600" dirty="0" err="1" smtClean="0"/>
              <a:t>stimulating</a:t>
            </a:r>
            <a:r>
              <a:rPr lang="nl-NL" sz="1600" dirty="0" smtClean="0"/>
              <a:t> spin-off </a:t>
            </a:r>
            <a:r>
              <a:rPr lang="nl-NL" sz="1600" dirty="0" err="1" smtClean="0"/>
              <a:t>activities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projects</a:t>
            </a:r>
            <a:endParaRPr lang="nl-NL" sz="1600" dirty="0" smtClean="0"/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nl-NL" sz="1600" dirty="0" smtClean="0"/>
          </a:p>
          <a:p>
            <a:pPr marL="180975" indent="-180975">
              <a:spcAft>
                <a:spcPts val="600"/>
              </a:spcAft>
            </a:pPr>
            <a:r>
              <a:rPr lang="nl-NL" sz="1600" b="1" dirty="0" smtClean="0"/>
              <a:t>Advance </a:t>
            </a:r>
            <a:r>
              <a:rPr lang="nl-NL" sz="1600" b="1" dirty="0" err="1" smtClean="0"/>
              <a:t>science</a:t>
            </a:r>
            <a:r>
              <a:rPr lang="nl-NL" sz="1600" b="1" dirty="0" smtClean="0"/>
              <a:t> </a:t>
            </a:r>
            <a:r>
              <a:rPr lang="nl-NL" sz="1600" b="1" dirty="0" err="1" smtClean="0"/>
              <a:t>interaction</a:t>
            </a:r>
            <a:r>
              <a:rPr lang="nl-NL" sz="1600" b="1" dirty="0" smtClean="0"/>
              <a:t> </a:t>
            </a:r>
            <a:r>
              <a:rPr lang="nl-NL" sz="1600" b="1" dirty="0" err="1" smtClean="0"/>
              <a:t>through</a:t>
            </a:r>
            <a:r>
              <a:rPr lang="nl-NL" sz="1600" b="1" dirty="0" smtClean="0"/>
              <a:t>: </a:t>
            </a:r>
          </a:p>
          <a:p>
            <a:pPr marL="180975" indent="-180975">
              <a:spcAft>
                <a:spcPts val="600"/>
              </a:spcAft>
            </a:pPr>
            <a:r>
              <a:rPr lang="nl-NL" sz="1600" dirty="0" smtClean="0"/>
              <a:t>- </a:t>
            </a:r>
            <a:r>
              <a:rPr lang="nl-NL" sz="1600" dirty="0" err="1" smtClean="0"/>
              <a:t>Annual</a:t>
            </a:r>
            <a:r>
              <a:rPr lang="nl-NL" sz="1600" dirty="0" smtClean="0"/>
              <a:t> conferences </a:t>
            </a:r>
            <a:r>
              <a:rPr lang="nl-NL" sz="1600" dirty="0" err="1" smtClean="0"/>
              <a:t>linked</a:t>
            </a:r>
            <a:r>
              <a:rPr lang="nl-NL" sz="1600" dirty="0" smtClean="0"/>
              <a:t>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planned</a:t>
            </a:r>
            <a:r>
              <a:rPr lang="nl-NL" sz="1600" dirty="0"/>
              <a:t> </a:t>
            </a:r>
            <a:r>
              <a:rPr lang="nl-NL" sz="1600" dirty="0" err="1"/>
              <a:t>scientific</a:t>
            </a:r>
            <a:r>
              <a:rPr lang="nl-NL" sz="1600" dirty="0"/>
              <a:t> meetings</a:t>
            </a:r>
          </a:p>
          <a:p>
            <a:pPr marL="180975" indent="-180975">
              <a:spcAft>
                <a:spcPts val="600"/>
              </a:spcAft>
            </a:pPr>
            <a:r>
              <a:rPr lang="nl-NL" sz="1600" dirty="0" smtClean="0"/>
              <a:t>- </a:t>
            </a:r>
            <a:r>
              <a:rPr lang="nl-NL" sz="1600" dirty="0" err="1" smtClean="0"/>
              <a:t>STSMs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dedicated</a:t>
            </a:r>
            <a:r>
              <a:rPr lang="nl-NL" sz="1600" dirty="0" smtClean="0"/>
              <a:t> workshops/training events</a:t>
            </a:r>
          </a:p>
          <a:p>
            <a:pPr marL="180975" indent="-180975">
              <a:spcAft>
                <a:spcPts val="600"/>
              </a:spcAft>
            </a:pPr>
            <a:endParaRPr lang="nl-NL" sz="1600" dirty="0" smtClean="0"/>
          </a:p>
          <a:p>
            <a:pPr marL="180975" indent="-180975">
              <a:spcAft>
                <a:spcPts val="600"/>
              </a:spcAft>
            </a:pPr>
            <a:r>
              <a:rPr lang="nl-NL" sz="1600" b="1" dirty="0"/>
              <a:t>Advance </a:t>
            </a:r>
            <a:r>
              <a:rPr lang="nl-NL" sz="1600" b="1" dirty="0" err="1" smtClean="0"/>
              <a:t>science</a:t>
            </a:r>
            <a:r>
              <a:rPr lang="nl-NL" sz="1600" b="1" dirty="0" smtClean="0"/>
              <a:t>-society-policy </a:t>
            </a:r>
            <a:r>
              <a:rPr lang="nl-NL" sz="1600" b="1" dirty="0" err="1"/>
              <a:t>interaction</a:t>
            </a:r>
            <a:r>
              <a:rPr lang="nl-NL" sz="1600" b="1" dirty="0"/>
              <a:t> </a:t>
            </a:r>
            <a:r>
              <a:rPr lang="nl-NL" sz="1600" b="1" dirty="0" err="1"/>
              <a:t>through</a:t>
            </a:r>
            <a:r>
              <a:rPr lang="nl-NL" sz="1600" b="1" dirty="0"/>
              <a:t>: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l-NL" sz="1600" b="1" dirty="0" smtClean="0">
                <a:solidFill>
                  <a:schemeClr val="tx2"/>
                </a:solidFill>
              </a:rPr>
              <a:t>REACHING OUT</a:t>
            </a:r>
            <a:r>
              <a:rPr lang="nl-NL" sz="1600" dirty="0" smtClean="0"/>
              <a:t>:  Stakeholder workshops, Policy makers workshop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l-NL" sz="1600" dirty="0" err="1" smtClean="0"/>
              <a:t>Develop</a:t>
            </a:r>
            <a:r>
              <a:rPr lang="nl-NL" sz="1600" dirty="0" smtClean="0"/>
              <a:t> partnerships: </a:t>
            </a:r>
            <a:r>
              <a:rPr lang="nl-NL" sz="1600" dirty="0" err="1" smtClean="0"/>
              <a:t>science</a:t>
            </a:r>
            <a:r>
              <a:rPr lang="nl-NL" sz="1600" dirty="0" smtClean="0"/>
              <a:t>, </a:t>
            </a:r>
            <a:r>
              <a:rPr lang="nl-NL" sz="1600" dirty="0" err="1" smtClean="0"/>
              <a:t>farming</a:t>
            </a:r>
            <a:r>
              <a:rPr lang="nl-NL" sz="1600" dirty="0" smtClean="0"/>
              <a:t>, business, policy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nl-NL" sz="1600" dirty="0"/>
          </a:p>
          <a:p>
            <a:pPr>
              <a:spcAft>
                <a:spcPts val="600"/>
              </a:spcAft>
            </a:pPr>
            <a:r>
              <a:rPr lang="nl-NL" sz="1600" b="1" dirty="0" err="1" smtClean="0"/>
              <a:t>Broad</a:t>
            </a:r>
            <a:r>
              <a:rPr lang="nl-NL" sz="1600" b="1" dirty="0" smtClean="0"/>
              <a:t> </a:t>
            </a:r>
            <a:r>
              <a:rPr lang="nl-NL" sz="1600" b="1" dirty="0" err="1" smtClean="0"/>
              <a:t>dedicated</a:t>
            </a:r>
            <a:r>
              <a:rPr lang="nl-NL" sz="1600" b="1" dirty="0" smtClean="0"/>
              <a:t> </a:t>
            </a:r>
            <a:r>
              <a:rPr lang="nl-NL" sz="1600" b="1" dirty="0" err="1" smtClean="0"/>
              <a:t>dissemination</a:t>
            </a:r>
            <a:r>
              <a:rPr lang="nl-NL" sz="1600" b="1" dirty="0" smtClean="0"/>
              <a:t> program</a:t>
            </a:r>
            <a:endParaRPr lang="nl-NL" sz="1600" b="1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60648"/>
            <a:ext cx="7568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smtClean="0">
                <a:solidFill>
                  <a:schemeClr val="tx2"/>
                </a:solidFill>
              </a:rPr>
              <a:t>How </a:t>
            </a:r>
            <a:r>
              <a:rPr lang="nl-NL" sz="4400" b="1" dirty="0" err="1" smtClean="0">
                <a:solidFill>
                  <a:schemeClr val="tx2"/>
                </a:solidFill>
              </a:rPr>
              <a:t>will</a:t>
            </a:r>
            <a:r>
              <a:rPr lang="nl-NL" sz="4400" b="1" dirty="0" smtClean="0">
                <a:solidFill>
                  <a:schemeClr val="tx2"/>
                </a:solidFill>
              </a:rPr>
              <a:t> </a:t>
            </a:r>
            <a:r>
              <a:rPr lang="nl-NL" sz="4400" b="1" dirty="0" smtClean="0">
                <a:solidFill>
                  <a:prstClr val="black"/>
                </a:solidFill>
              </a:rPr>
              <a:t>SUPER-B </a:t>
            </a:r>
            <a:r>
              <a:rPr lang="nl-NL" sz="4400" b="1" dirty="0" err="1" smtClean="0">
                <a:solidFill>
                  <a:schemeClr val="tx2"/>
                </a:solidFill>
              </a:rPr>
              <a:t>deliver</a:t>
            </a:r>
            <a:r>
              <a:rPr lang="nl-NL" sz="4400" b="1" dirty="0" smtClean="0">
                <a:solidFill>
                  <a:schemeClr val="tx2"/>
                </a:solidFill>
              </a:rPr>
              <a:t> ?</a:t>
            </a:r>
            <a:endParaRPr lang="nl-NL" sz="4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8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505" r="55245"/>
          <a:stretch/>
        </p:blipFill>
        <p:spPr>
          <a:xfrm>
            <a:off x="1523390" y="1412776"/>
            <a:ext cx="6468257" cy="4823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2002" y="360558"/>
            <a:ext cx="4956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err="1" smtClean="0">
                <a:solidFill>
                  <a:schemeClr val="tx2"/>
                </a:solidFill>
              </a:rPr>
              <a:t>Linking</a:t>
            </a:r>
            <a:r>
              <a:rPr lang="nl-NL" sz="2800" b="1" dirty="0" smtClean="0">
                <a:solidFill>
                  <a:schemeClr val="tx2"/>
                </a:solidFill>
              </a:rPr>
              <a:t> up </a:t>
            </a:r>
            <a:r>
              <a:rPr lang="nl-NL" sz="2800" b="1" dirty="0" err="1" smtClean="0">
                <a:solidFill>
                  <a:schemeClr val="tx2"/>
                </a:solidFill>
              </a:rPr>
              <a:t>knowledge</a:t>
            </a:r>
            <a:r>
              <a:rPr lang="nl-NL" sz="2800" b="1" dirty="0">
                <a:solidFill>
                  <a:schemeClr val="tx2"/>
                </a:solidFill>
              </a:rPr>
              <a:t> </a:t>
            </a:r>
            <a:r>
              <a:rPr lang="nl-NL" sz="2800" b="1" dirty="0" err="1" smtClean="0">
                <a:solidFill>
                  <a:schemeClr val="tx2"/>
                </a:solidFill>
              </a:rPr>
              <a:t>for</a:t>
            </a:r>
            <a:r>
              <a:rPr lang="nl-NL" sz="2800" b="1" dirty="0" smtClean="0">
                <a:solidFill>
                  <a:schemeClr val="tx2"/>
                </a:solidFill>
              </a:rPr>
              <a:t> more </a:t>
            </a:r>
            <a:r>
              <a:rPr lang="nl-NL" sz="2800" b="1" dirty="0" err="1" smtClean="0">
                <a:solidFill>
                  <a:schemeClr val="tx2"/>
                </a:solidFill>
              </a:rPr>
              <a:t>effective</a:t>
            </a:r>
            <a:r>
              <a:rPr lang="nl-NL" sz="2800" b="1" dirty="0" smtClean="0">
                <a:solidFill>
                  <a:schemeClr val="tx2"/>
                </a:solidFill>
              </a:rPr>
              <a:t> </a:t>
            </a:r>
            <a:r>
              <a:rPr lang="nl-NL" sz="2800" b="1" dirty="0" err="1" smtClean="0">
                <a:solidFill>
                  <a:schemeClr val="tx2"/>
                </a:solidFill>
              </a:rPr>
              <a:t>science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909" y="384338"/>
            <a:ext cx="2723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prstClr val="black"/>
                </a:solidFill>
              </a:rPr>
              <a:t>SUPER-B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8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pic>
        <p:nvPicPr>
          <p:cNvPr id="2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556792"/>
            <a:ext cx="6994168" cy="4447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947" y="360558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tx2"/>
                </a:solidFill>
              </a:rPr>
              <a:t>a </a:t>
            </a:r>
            <a:r>
              <a:rPr lang="nl-NL" sz="2800" b="1" dirty="0" err="1" smtClean="0">
                <a:solidFill>
                  <a:schemeClr val="tx2"/>
                </a:solidFill>
              </a:rPr>
              <a:t>science</a:t>
            </a:r>
            <a:r>
              <a:rPr lang="nl-NL" sz="2800" b="1" dirty="0" smtClean="0">
                <a:solidFill>
                  <a:schemeClr val="tx2"/>
                </a:solidFill>
              </a:rPr>
              <a:t> </a:t>
            </a:r>
            <a:r>
              <a:rPr lang="nl-NL" sz="2800" b="1" dirty="0" err="1" smtClean="0">
                <a:solidFill>
                  <a:schemeClr val="tx2"/>
                </a:solidFill>
              </a:rPr>
              <a:t>network</a:t>
            </a:r>
            <a:r>
              <a:rPr lang="nl-NL" sz="2800" b="1" dirty="0" smtClean="0">
                <a:solidFill>
                  <a:schemeClr val="tx2"/>
                </a:solidFill>
              </a:rPr>
              <a:t> </a:t>
            </a:r>
            <a:r>
              <a:rPr lang="nl-NL" sz="2800" b="1" dirty="0" err="1" smtClean="0">
                <a:solidFill>
                  <a:schemeClr val="tx2"/>
                </a:solidFill>
              </a:rPr>
              <a:t>to</a:t>
            </a:r>
            <a:r>
              <a:rPr lang="nl-NL" sz="2800" b="1" dirty="0" smtClean="0">
                <a:solidFill>
                  <a:schemeClr val="tx2"/>
                </a:solidFill>
              </a:rPr>
              <a:t> </a:t>
            </a:r>
            <a:r>
              <a:rPr lang="nl-NL" sz="2800" b="1" dirty="0" err="1" smtClean="0">
                <a:solidFill>
                  <a:schemeClr val="tx2"/>
                </a:solidFill>
              </a:rPr>
              <a:t>address</a:t>
            </a:r>
            <a:r>
              <a:rPr lang="nl-NL" sz="2800" b="1" dirty="0" smtClean="0">
                <a:solidFill>
                  <a:schemeClr val="tx2"/>
                </a:solidFill>
              </a:rPr>
              <a:t> important </a:t>
            </a:r>
            <a:r>
              <a:rPr lang="nl-NL" sz="2800" b="1" dirty="0" err="1" smtClean="0">
                <a:solidFill>
                  <a:schemeClr val="tx2"/>
                </a:solidFill>
              </a:rPr>
              <a:t>pollination</a:t>
            </a:r>
            <a:r>
              <a:rPr lang="nl-NL" sz="2800" b="1" dirty="0" smtClean="0">
                <a:solidFill>
                  <a:schemeClr val="tx2"/>
                </a:solidFill>
              </a:rPr>
              <a:t> </a:t>
            </a:r>
            <a:r>
              <a:rPr lang="nl-NL" sz="2800" b="1" dirty="0" err="1" smtClean="0">
                <a:solidFill>
                  <a:schemeClr val="tx2"/>
                </a:solidFill>
              </a:rPr>
              <a:t>problems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909" y="384338"/>
            <a:ext cx="2723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prstClr val="black"/>
                </a:solidFill>
              </a:rPr>
              <a:t>SUPER-B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29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360557"/>
            <a:ext cx="4617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tx2"/>
                </a:solidFill>
              </a:rPr>
              <a:t>Making a </a:t>
            </a:r>
            <a:r>
              <a:rPr lang="nl-NL" sz="2800" b="1" dirty="0" err="1" smtClean="0">
                <a:solidFill>
                  <a:schemeClr val="tx2"/>
                </a:solidFill>
              </a:rPr>
              <a:t>difference</a:t>
            </a:r>
            <a:r>
              <a:rPr lang="nl-NL" sz="2800" b="1" dirty="0" smtClean="0">
                <a:solidFill>
                  <a:schemeClr val="tx2"/>
                </a:solidFill>
              </a:rPr>
              <a:t> </a:t>
            </a:r>
            <a:r>
              <a:rPr lang="nl-NL" sz="2800" b="1" dirty="0" err="1" smtClean="0">
                <a:solidFill>
                  <a:schemeClr val="tx2"/>
                </a:solidFill>
              </a:rPr>
              <a:t>for</a:t>
            </a:r>
            <a:r>
              <a:rPr lang="nl-NL" sz="2800" b="1" dirty="0" smtClean="0">
                <a:solidFill>
                  <a:schemeClr val="tx2"/>
                </a:solidFill>
              </a:rPr>
              <a:t> food security </a:t>
            </a:r>
            <a:r>
              <a:rPr lang="nl-NL" sz="2800" b="1" dirty="0" err="1" smtClean="0">
                <a:solidFill>
                  <a:schemeClr val="tx2"/>
                </a:solidFill>
              </a:rPr>
              <a:t>and</a:t>
            </a:r>
            <a:r>
              <a:rPr lang="nl-NL" sz="2800" b="1" dirty="0" smtClean="0">
                <a:solidFill>
                  <a:schemeClr val="tx2"/>
                </a:solidFill>
              </a:rPr>
              <a:t> society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909" y="384338"/>
            <a:ext cx="2723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prstClr val="black"/>
                </a:solidFill>
              </a:rPr>
              <a:t>SUPER-B</a:t>
            </a:r>
            <a:endParaRPr lang="en-US" dirty="0"/>
          </a:p>
        </p:txBody>
      </p:sp>
      <p:pic>
        <p:nvPicPr>
          <p:cNvPr id="6" name="Picture 2" descr="\\nnm.local\dino\koos.biesmeijer\Downloads\IMG_9481-edit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147"/>
          <a:stretch/>
        </p:blipFill>
        <p:spPr bwMode="auto">
          <a:xfrm>
            <a:off x="2201015" y="1363864"/>
            <a:ext cx="4572759" cy="485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3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google.com/mail/ca/u/0/?ui=2&amp;ik=b98d57a2df&amp;view=att&amp;th=14120249bfefd6ce&amp;attid=0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hthoek 8"/>
          <p:cNvSpPr/>
          <p:nvPr/>
        </p:nvSpPr>
        <p:spPr>
          <a:xfrm>
            <a:off x="719572" y="188640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4400" b="1" dirty="0" smtClean="0">
                <a:solidFill>
                  <a:schemeClr val="tx2"/>
                </a:solidFill>
              </a:rPr>
              <a:t>THANK YOU</a:t>
            </a:r>
            <a:endParaRPr lang="nl-NL" sz="4400" b="1" dirty="0">
              <a:solidFill>
                <a:schemeClr val="tx2"/>
              </a:solidFill>
            </a:endParaRPr>
          </a:p>
        </p:txBody>
      </p:sp>
      <p:grpSp>
        <p:nvGrpSpPr>
          <p:cNvPr id="18" name="Groep 17"/>
          <p:cNvGrpSpPr/>
          <p:nvPr/>
        </p:nvGrpSpPr>
        <p:grpSpPr>
          <a:xfrm>
            <a:off x="460375" y="1435137"/>
            <a:ext cx="8504113" cy="4226111"/>
            <a:chOff x="460375" y="1363129"/>
            <a:chExt cx="8504113" cy="4226111"/>
          </a:xfrm>
        </p:grpSpPr>
        <p:pic>
          <p:nvPicPr>
            <p:cNvPr id="4" name="Picture 4" descr="\\nnm.local\dino\koos.biesmeijer\Downloads\DSC0416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635" t="31852" r="19819" b="13929"/>
            <a:stretch/>
          </p:blipFill>
          <p:spPr bwMode="auto">
            <a:xfrm>
              <a:off x="683568" y="3429240"/>
              <a:ext cx="2683262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31000" contrast="-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12160" y="1363129"/>
              <a:ext cx="2800121" cy="2160000"/>
            </a:xfrm>
            <a:prstGeom prst="rect">
              <a:avLst/>
            </a:prstGeom>
          </p:spPr>
        </p:pic>
        <p:pic>
          <p:nvPicPr>
            <p:cNvPr id="7" name="Picture 3" descr="\\nnm.local\dino\koos.biesmeijer\Downloads\DSC0455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403" y="1363129"/>
              <a:ext cx="2782765" cy="208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\\nnm.local\dino\koos.biesmeijer\Downloads\IMG_7515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245" b="28583"/>
            <a:stretch/>
          </p:blipFill>
          <p:spPr bwMode="auto">
            <a:xfrm>
              <a:off x="3311427" y="3429240"/>
              <a:ext cx="5509045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http://www.fws.gov/northeast/science/images/strawberries_MeganNage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2" y="1363129"/>
              <a:ext cx="2683262" cy="2066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Rechte verbindingslijn 10"/>
            <p:cNvCxnSpPr/>
            <p:nvPr/>
          </p:nvCxnSpPr>
          <p:spPr>
            <a:xfrm>
              <a:off x="460375" y="3429000"/>
              <a:ext cx="8504113" cy="24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>
              <a:off x="3333776" y="1363129"/>
              <a:ext cx="14088" cy="422611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>
            <a:xfrm>
              <a:off x="6098256" y="1363129"/>
              <a:ext cx="0" cy="206587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kstvak 18"/>
          <p:cNvSpPr txBox="1"/>
          <p:nvPr/>
        </p:nvSpPr>
        <p:spPr>
          <a:xfrm>
            <a:off x="926450" y="1105079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Improve production</a:t>
            </a:r>
            <a:endParaRPr lang="en-GB" dirty="0"/>
          </a:p>
        </p:txBody>
      </p:sp>
      <p:sp>
        <p:nvSpPr>
          <p:cNvPr id="22" name="Tekstvak 21"/>
          <p:cNvSpPr txBox="1"/>
          <p:nvPr/>
        </p:nvSpPr>
        <p:spPr>
          <a:xfrm>
            <a:off x="755576" y="566124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Pollination research</a:t>
            </a:r>
            <a:endParaRPr lang="en-GB" dirty="0"/>
          </a:p>
        </p:txBody>
      </p:sp>
      <p:sp>
        <p:nvSpPr>
          <p:cNvPr id="23" name="Tekstvak 22"/>
          <p:cNvSpPr txBox="1"/>
          <p:nvPr/>
        </p:nvSpPr>
        <p:spPr>
          <a:xfrm>
            <a:off x="3749035" y="1124744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Mitigation of loss</a:t>
            </a:r>
            <a:endParaRPr lang="en-GB" dirty="0"/>
          </a:p>
        </p:txBody>
      </p:sp>
      <p:sp>
        <p:nvSpPr>
          <p:cNvPr id="24" name="Tekstvak 23"/>
          <p:cNvSpPr txBox="1"/>
          <p:nvPr/>
        </p:nvSpPr>
        <p:spPr>
          <a:xfrm>
            <a:off x="6516216" y="112474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Drivers of loss</a:t>
            </a:r>
            <a:endParaRPr lang="en-GB" dirty="0"/>
          </a:p>
        </p:txBody>
      </p:sp>
      <p:sp>
        <p:nvSpPr>
          <p:cNvPr id="25" name="Tekstvak 24"/>
          <p:cNvSpPr txBox="1"/>
          <p:nvPr/>
        </p:nvSpPr>
        <p:spPr>
          <a:xfrm>
            <a:off x="3864302" y="5694338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network to share, tackle and develop</a:t>
            </a:r>
            <a:endParaRPr lang="en-GB" dirty="0"/>
          </a:p>
        </p:txBody>
      </p:sp>
      <p:sp>
        <p:nvSpPr>
          <p:cNvPr id="20" name="Rechthoek 19"/>
          <p:cNvSpPr/>
          <p:nvPr/>
        </p:nvSpPr>
        <p:spPr>
          <a:xfrm>
            <a:off x="664602" y="3142709"/>
            <a:ext cx="815587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The main objective of the Action is to integrate knowledge and develop methods to underpin sustainable pollination services in Europe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3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260648"/>
            <a:ext cx="86844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smtClean="0">
                <a:solidFill>
                  <a:prstClr val="black"/>
                </a:solidFill>
              </a:rPr>
              <a:t>WHY SUPER-B ?</a:t>
            </a:r>
            <a:endParaRPr lang="nl-NL" sz="4400" b="1" dirty="0">
              <a:solidFill>
                <a:prstClr val="black"/>
              </a:solidFill>
            </a:endParaRPr>
          </a:p>
          <a:p>
            <a:pPr algn="ctr"/>
            <a:r>
              <a:rPr lang="nl-NL" sz="2800" b="1" dirty="0" err="1" smtClean="0"/>
              <a:t>Su</a:t>
            </a:r>
            <a:r>
              <a:rPr lang="nl-NL" sz="2800" b="1" dirty="0" err="1" smtClean="0">
                <a:solidFill>
                  <a:srgbClr val="E3004A"/>
                </a:solidFill>
              </a:rPr>
              <a:t>stainable</a:t>
            </a:r>
            <a:r>
              <a:rPr lang="nl-NL" sz="2800" b="1" dirty="0" smtClean="0">
                <a:solidFill>
                  <a:srgbClr val="E3004A"/>
                </a:solidFill>
              </a:rPr>
              <a:t> </a:t>
            </a:r>
            <a:r>
              <a:rPr lang="nl-NL" sz="2800" b="1" dirty="0" err="1" smtClean="0"/>
              <a:t>P</a:t>
            </a:r>
            <a:r>
              <a:rPr lang="nl-NL" sz="2800" b="1" dirty="0" err="1" smtClean="0">
                <a:solidFill>
                  <a:srgbClr val="E3004A"/>
                </a:solidFill>
              </a:rPr>
              <a:t>ollination</a:t>
            </a:r>
            <a:r>
              <a:rPr lang="nl-NL" sz="2800" b="1" dirty="0" smtClean="0">
                <a:solidFill>
                  <a:srgbClr val="E3004A"/>
                </a:solidFill>
              </a:rPr>
              <a:t> in </a:t>
            </a:r>
            <a:r>
              <a:rPr lang="nl-NL" sz="2800" b="1" dirty="0" smtClean="0"/>
              <a:t>E</a:t>
            </a:r>
            <a:r>
              <a:rPr lang="nl-NL" sz="2800" b="1" dirty="0" smtClean="0">
                <a:solidFill>
                  <a:srgbClr val="E3004A"/>
                </a:solidFill>
              </a:rPr>
              <a:t>urope: </a:t>
            </a:r>
          </a:p>
          <a:p>
            <a:pPr algn="ctr"/>
            <a:r>
              <a:rPr lang="nl-NL" sz="2800" b="1" dirty="0" smtClean="0">
                <a:solidFill>
                  <a:srgbClr val="E3004A"/>
                </a:solidFill>
              </a:rPr>
              <a:t>joint </a:t>
            </a:r>
            <a:r>
              <a:rPr lang="nl-NL" sz="2800" b="1" dirty="0" smtClean="0"/>
              <a:t>R</a:t>
            </a:r>
            <a:r>
              <a:rPr lang="nl-NL" sz="2800" b="1" dirty="0" smtClean="0">
                <a:solidFill>
                  <a:srgbClr val="E3004A"/>
                </a:solidFill>
              </a:rPr>
              <a:t>esearch on </a:t>
            </a:r>
            <a:r>
              <a:rPr lang="nl-NL" sz="2800" b="1" dirty="0" err="1" smtClean="0"/>
              <a:t>B</a:t>
            </a:r>
            <a:r>
              <a:rPr lang="nl-NL" sz="2800" b="1" dirty="0" err="1" smtClean="0">
                <a:solidFill>
                  <a:srgbClr val="E3004A"/>
                </a:solidFill>
              </a:rPr>
              <a:t>ees</a:t>
            </a:r>
            <a:r>
              <a:rPr lang="nl-NL" sz="2800" b="1" dirty="0" smtClean="0">
                <a:solidFill>
                  <a:srgbClr val="E3004A"/>
                </a:solidFill>
              </a:rPr>
              <a:t> </a:t>
            </a:r>
            <a:r>
              <a:rPr lang="nl-NL" sz="2800" b="1" dirty="0" err="1" smtClean="0">
                <a:solidFill>
                  <a:srgbClr val="E3004A"/>
                </a:solidFill>
              </a:rPr>
              <a:t>and</a:t>
            </a:r>
            <a:r>
              <a:rPr lang="nl-NL" sz="2800" b="1" dirty="0" smtClean="0">
                <a:solidFill>
                  <a:srgbClr val="E3004A"/>
                </a:solidFill>
              </a:rPr>
              <a:t> </a:t>
            </a:r>
            <a:r>
              <a:rPr lang="nl-NL" sz="2800" b="1" dirty="0" err="1" smtClean="0">
                <a:solidFill>
                  <a:srgbClr val="E3004A"/>
                </a:solidFill>
              </a:rPr>
              <a:t>other</a:t>
            </a:r>
            <a:r>
              <a:rPr lang="nl-NL" sz="2800" b="1" dirty="0" smtClean="0">
                <a:solidFill>
                  <a:srgbClr val="E3004A"/>
                </a:solidFill>
              </a:rPr>
              <a:t> </a:t>
            </a:r>
            <a:r>
              <a:rPr lang="nl-NL" sz="2800" b="1" dirty="0" err="1" smtClean="0">
                <a:solidFill>
                  <a:srgbClr val="E3004A"/>
                </a:solidFill>
              </a:rPr>
              <a:t>pollinators</a:t>
            </a:r>
            <a:endParaRPr lang="en-US" sz="2800" b="1" dirty="0">
              <a:solidFill>
                <a:srgbClr val="E3004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5" y="2194986"/>
            <a:ext cx="42564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Crop pollination is important</a:t>
            </a:r>
          </a:p>
          <a:p>
            <a:r>
              <a:rPr lang="en-US" sz="1400" dirty="0" smtClean="0"/>
              <a:t>&gt;140 Billion Euro globally / </a:t>
            </a:r>
            <a:r>
              <a:rPr lang="en-US" sz="1400" dirty="0" err="1" smtClean="0"/>
              <a:t>yr</a:t>
            </a:r>
            <a:endParaRPr lang="en-US" sz="1400" dirty="0" smtClean="0"/>
          </a:p>
          <a:p>
            <a:r>
              <a:rPr lang="en-US" sz="1400" dirty="0" smtClean="0"/>
              <a:t>2/3 of crop species need pollination</a:t>
            </a:r>
          </a:p>
          <a:p>
            <a:endParaRPr lang="en-US" dirty="0" smtClean="0"/>
          </a:p>
          <a:p>
            <a:r>
              <a:rPr lang="en-US" b="1" dirty="0"/>
              <a:t>Bees are declining </a:t>
            </a:r>
            <a:r>
              <a:rPr lang="en-US" b="1" dirty="0" smtClean="0">
                <a:sym typeface="Wingdings" panose="05000000000000000000" pitchFamily="2" charset="2"/>
              </a:rPr>
              <a:t> pollination services in danger ?!</a:t>
            </a:r>
          </a:p>
          <a:p>
            <a:r>
              <a:rPr lang="en-US" sz="1400" dirty="0" smtClean="0"/>
              <a:t>[wild bees and managed bees]</a:t>
            </a:r>
            <a:endParaRPr lang="en-US" sz="1400" dirty="0" smtClean="0">
              <a:sym typeface="Wingdings" panose="05000000000000000000" pitchFamily="2" charset="2"/>
            </a:endParaRPr>
          </a:p>
          <a:p>
            <a:endParaRPr lang="en-US" dirty="0"/>
          </a:p>
          <a:p>
            <a:r>
              <a:rPr lang="en-US" b="1" dirty="0" smtClean="0"/>
              <a:t>Knowledge on pollination and pollinator management is dispersed</a:t>
            </a:r>
          </a:p>
          <a:p>
            <a:endParaRPr lang="en-US" dirty="0" smtClean="0"/>
          </a:p>
          <a:p>
            <a:r>
              <a:rPr lang="en-US" b="1" dirty="0" smtClean="0"/>
              <a:t>Multifactorial problem </a:t>
            </a:r>
          </a:p>
          <a:p>
            <a:r>
              <a:rPr lang="en-US" sz="1400" dirty="0" smtClean="0"/>
              <a:t>[e.g</a:t>
            </a:r>
            <a:r>
              <a:rPr lang="en-US" sz="1400" dirty="0"/>
              <a:t>. </a:t>
            </a:r>
            <a:r>
              <a:rPr lang="en-US" sz="1400" dirty="0" smtClean="0"/>
              <a:t>pests and pathogens, agricultural practice, economics, climate change] </a:t>
            </a:r>
          </a:p>
        </p:txBody>
      </p:sp>
      <p:pic>
        <p:nvPicPr>
          <p:cNvPr id="2050" name="Picture 2" descr="http://videosfrombarcelona.com/news/wp-content/uploads/2011/09/Fruit_Stall_in_Barcelona_Market-cro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6011"/>
            <a:ext cx="3613815" cy="359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99975" y="2348880"/>
            <a:ext cx="318099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FOOD SECURITY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 GLOBAL CHALLENGE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\\nnm.local\dino\koos.biesmeijer\Downloads\BB on strawberry (R. Karise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10" t="46596" r="11556" b="9645"/>
          <a:stretch/>
        </p:blipFill>
        <p:spPr bwMode="auto">
          <a:xfrm>
            <a:off x="1332797" y="4451089"/>
            <a:ext cx="2367801" cy="2002247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91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google.com/mail/ca/u/0/?ui=2&amp;ik=b98d57a2df&amp;view=att&amp;th=14120249bfefd6ce&amp;attid=0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hthoek 8"/>
          <p:cNvSpPr/>
          <p:nvPr/>
        </p:nvSpPr>
        <p:spPr>
          <a:xfrm>
            <a:off x="719572" y="188640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4400" b="1" dirty="0" err="1" smtClean="0">
                <a:solidFill>
                  <a:schemeClr val="tx2"/>
                </a:solidFill>
              </a:rPr>
              <a:t>What</a:t>
            </a:r>
            <a:r>
              <a:rPr lang="nl-NL" sz="4400" b="1" dirty="0" smtClean="0">
                <a:solidFill>
                  <a:schemeClr val="tx2"/>
                </a:solidFill>
              </a:rPr>
              <a:t> </a:t>
            </a:r>
            <a:r>
              <a:rPr lang="nl-NL" sz="4400" b="1" dirty="0" err="1" smtClean="0">
                <a:solidFill>
                  <a:schemeClr val="tx2"/>
                </a:solidFill>
              </a:rPr>
              <a:t>will</a:t>
            </a:r>
            <a:r>
              <a:rPr lang="nl-NL" sz="4400" b="1" dirty="0" smtClean="0">
                <a:solidFill>
                  <a:schemeClr val="tx2"/>
                </a:solidFill>
              </a:rPr>
              <a:t> </a:t>
            </a:r>
            <a:r>
              <a:rPr lang="nl-NL" sz="4400" b="1" dirty="0" smtClean="0">
                <a:solidFill>
                  <a:prstClr val="black"/>
                </a:solidFill>
              </a:rPr>
              <a:t>SUPER-B </a:t>
            </a:r>
            <a:r>
              <a:rPr lang="nl-NL" sz="4400" b="1" dirty="0" err="1" smtClean="0">
                <a:solidFill>
                  <a:schemeClr val="tx2"/>
                </a:solidFill>
              </a:rPr>
              <a:t>aim</a:t>
            </a:r>
            <a:r>
              <a:rPr lang="nl-NL" sz="4400" b="1" dirty="0" smtClean="0">
                <a:solidFill>
                  <a:schemeClr val="tx2"/>
                </a:solidFill>
              </a:rPr>
              <a:t> at ?</a:t>
            </a:r>
            <a:endParaRPr lang="nl-NL" sz="4400" b="1" dirty="0">
              <a:solidFill>
                <a:schemeClr val="tx2"/>
              </a:solidFill>
            </a:endParaRPr>
          </a:p>
        </p:txBody>
      </p:sp>
      <p:grpSp>
        <p:nvGrpSpPr>
          <p:cNvPr id="18" name="Groep 17"/>
          <p:cNvGrpSpPr/>
          <p:nvPr/>
        </p:nvGrpSpPr>
        <p:grpSpPr>
          <a:xfrm>
            <a:off x="460375" y="1435137"/>
            <a:ext cx="8504113" cy="4226111"/>
            <a:chOff x="460375" y="1363129"/>
            <a:chExt cx="8504113" cy="4226111"/>
          </a:xfrm>
        </p:grpSpPr>
        <p:pic>
          <p:nvPicPr>
            <p:cNvPr id="4" name="Picture 4" descr="\\nnm.local\dino\koos.biesmeijer\Downloads\DSC0416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635" t="31852" r="19819" b="13929"/>
            <a:stretch/>
          </p:blipFill>
          <p:spPr bwMode="auto">
            <a:xfrm>
              <a:off x="683568" y="3429240"/>
              <a:ext cx="2683262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31000" contrast="-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12160" y="1363129"/>
              <a:ext cx="2800121" cy="2160000"/>
            </a:xfrm>
            <a:prstGeom prst="rect">
              <a:avLst/>
            </a:prstGeom>
          </p:spPr>
        </p:pic>
        <p:pic>
          <p:nvPicPr>
            <p:cNvPr id="7" name="Picture 3" descr="\\nnm.local\dino\koos.biesmeijer\Downloads\DSC0455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403" y="1363129"/>
              <a:ext cx="2782765" cy="208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\\nnm.local\dino\koos.biesmeijer\Downloads\IMG_7515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245" b="28583"/>
            <a:stretch/>
          </p:blipFill>
          <p:spPr bwMode="auto">
            <a:xfrm>
              <a:off x="3311427" y="3429240"/>
              <a:ext cx="5509045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http://www.fws.gov/northeast/science/images/strawberries_MeganNage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2" y="1363129"/>
              <a:ext cx="2683262" cy="2066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Rechte verbindingslijn 10"/>
            <p:cNvCxnSpPr/>
            <p:nvPr/>
          </p:nvCxnSpPr>
          <p:spPr>
            <a:xfrm>
              <a:off x="460375" y="3429000"/>
              <a:ext cx="8504113" cy="24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>
              <a:off x="3333776" y="1363129"/>
              <a:ext cx="14088" cy="422611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>
            <a:xfrm>
              <a:off x="6098256" y="1363129"/>
              <a:ext cx="0" cy="206587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kstvak 18"/>
          <p:cNvSpPr txBox="1"/>
          <p:nvPr/>
        </p:nvSpPr>
        <p:spPr>
          <a:xfrm>
            <a:off x="926450" y="1105079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Improve production</a:t>
            </a:r>
            <a:endParaRPr lang="en-GB" dirty="0"/>
          </a:p>
        </p:txBody>
      </p:sp>
      <p:sp>
        <p:nvSpPr>
          <p:cNvPr id="22" name="Tekstvak 21"/>
          <p:cNvSpPr txBox="1"/>
          <p:nvPr/>
        </p:nvSpPr>
        <p:spPr>
          <a:xfrm>
            <a:off x="755576" y="566124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Pollination research</a:t>
            </a:r>
            <a:endParaRPr lang="en-GB" dirty="0"/>
          </a:p>
        </p:txBody>
      </p:sp>
      <p:sp>
        <p:nvSpPr>
          <p:cNvPr id="23" name="Tekstvak 22"/>
          <p:cNvSpPr txBox="1"/>
          <p:nvPr/>
        </p:nvSpPr>
        <p:spPr>
          <a:xfrm>
            <a:off x="3749035" y="1124744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Mitigation of loss</a:t>
            </a:r>
            <a:endParaRPr lang="en-GB" dirty="0"/>
          </a:p>
        </p:txBody>
      </p:sp>
      <p:sp>
        <p:nvSpPr>
          <p:cNvPr id="24" name="Tekstvak 23"/>
          <p:cNvSpPr txBox="1"/>
          <p:nvPr/>
        </p:nvSpPr>
        <p:spPr>
          <a:xfrm>
            <a:off x="6516216" y="112474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Drivers of loss</a:t>
            </a:r>
            <a:endParaRPr lang="en-GB" dirty="0"/>
          </a:p>
        </p:txBody>
      </p:sp>
      <p:sp>
        <p:nvSpPr>
          <p:cNvPr id="25" name="Tekstvak 24"/>
          <p:cNvSpPr txBox="1"/>
          <p:nvPr/>
        </p:nvSpPr>
        <p:spPr>
          <a:xfrm>
            <a:off x="4067944" y="5681786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network to share, develop and advice</a:t>
            </a:r>
            <a:endParaRPr lang="en-GB" dirty="0"/>
          </a:p>
        </p:txBody>
      </p:sp>
      <p:sp>
        <p:nvSpPr>
          <p:cNvPr id="20" name="Rechthoek 19"/>
          <p:cNvSpPr/>
          <p:nvPr/>
        </p:nvSpPr>
        <p:spPr>
          <a:xfrm>
            <a:off x="664602" y="3142709"/>
            <a:ext cx="815587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The main objective of the Action is to integrate knowledge and develop methods to underpin sustainable pollination services in Europe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85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8052" y="260648"/>
            <a:ext cx="86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smtClean="0">
                <a:solidFill>
                  <a:prstClr val="black"/>
                </a:solidFill>
              </a:rPr>
              <a:t>SUPER-B </a:t>
            </a:r>
            <a:r>
              <a:rPr lang="nl-NL" sz="4000" b="1" dirty="0" err="1" smtClean="0">
                <a:solidFill>
                  <a:schemeClr val="tx2"/>
                </a:solidFill>
              </a:rPr>
              <a:t>will</a:t>
            </a:r>
            <a:r>
              <a:rPr lang="nl-NL" sz="4000" b="1" dirty="0" smtClean="0">
                <a:solidFill>
                  <a:schemeClr val="tx2"/>
                </a:solidFill>
              </a:rPr>
              <a:t> </a:t>
            </a:r>
            <a:r>
              <a:rPr lang="nl-NL" sz="4000" b="1" dirty="0" err="1" smtClean="0">
                <a:solidFill>
                  <a:schemeClr val="tx2"/>
                </a:solidFill>
              </a:rPr>
              <a:t>address</a:t>
            </a:r>
            <a:r>
              <a:rPr lang="nl-NL" sz="4000" b="1" dirty="0" smtClean="0">
                <a:solidFill>
                  <a:schemeClr val="tx2"/>
                </a:solidFill>
              </a:rPr>
              <a:t>: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31640" y="3573016"/>
            <a:ext cx="1872208" cy="25202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Benefits of </a:t>
            </a:r>
            <a:r>
              <a:rPr lang="nl-NL" dirty="0" err="1" smtClean="0">
                <a:solidFill>
                  <a:schemeClr val="tx1"/>
                </a:solidFill>
              </a:rPr>
              <a:t>pollination</a:t>
            </a:r>
            <a:r>
              <a:rPr lang="nl-NL" dirty="0" smtClean="0">
                <a:solidFill>
                  <a:schemeClr val="tx1"/>
                </a:solidFill>
              </a:rPr>
              <a:t> services</a:t>
            </a: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r>
              <a:rPr lang="nl-NL" sz="1600" b="1" dirty="0" smtClean="0">
                <a:solidFill>
                  <a:schemeClr val="tx1"/>
                </a:solidFill>
              </a:rPr>
              <a:t>Mette </a:t>
            </a:r>
            <a:r>
              <a:rPr lang="nl-NL" sz="1600" b="1" dirty="0">
                <a:solidFill>
                  <a:schemeClr val="tx1"/>
                </a:solidFill>
              </a:rPr>
              <a:t>Termansen </a:t>
            </a:r>
          </a:p>
          <a:p>
            <a:pPr algn="ctr"/>
            <a:r>
              <a:rPr lang="nl-NL" sz="1600" dirty="0" smtClean="0">
                <a:solidFill>
                  <a:schemeClr val="tx2"/>
                </a:solidFill>
              </a:rPr>
              <a:t>[</a:t>
            </a:r>
            <a:r>
              <a:rPr lang="nl-NL" sz="1600" dirty="0">
                <a:solidFill>
                  <a:schemeClr val="tx2"/>
                </a:solidFill>
              </a:rPr>
              <a:t>Denmark]</a:t>
            </a:r>
          </a:p>
          <a:p>
            <a:pPr algn="ctr"/>
            <a:r>
              <a:rPr lang="nl-NL" sz="1600" b="1" dirty="0" smtClean="0">
                <a:solidFill>
                  <a:schemeClr val="tx1"/>
                </a:solidFill>
              </a:rPr>
              <a:t>Simon Potts </a:t>
            </a:r>
          </a:p>
          <a:p>
            <a:pPr algn="ctr"/>
            <a:r>
              <a:rPr lang="nl-NL" sz="1600" dirty="0" smtClean="0">
                <a:solidFill>
                  <a:schemeClr val="tx2"/>
                </a:solidFill>
              </a:rPr>
              <a:t>[UK]</a:t>
            </a:r>
          </a:p>
        </p:txBody>
      </p:sp>
      <p:pic>
        <p:nvPicPr>
          <p:cNvPr id="24" name="Picture 2" descr="http://www.fws.gov/northeast/science/images/strawberries_MeganNag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1872208" cy="14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685865" y="3060249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WP 1</a:t>
            </a:r>
            <a:endParaRPr lang="en-GB" sz="3200" b="1" dirty="0">
              <a:latin typeface="Arial Black" panose="020B0A040201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283967" y="1703268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Establish crop pollination </a:t>
            </a:r>
            <a:endParaRPr lang="en-GB" b="1" dirty="0" smtClean="0"/>
          </a:p>
          <a:p>
            <a:r>
              <a:rPr lang="en-GB" b="1" dirty="0" smtClean="0"/>
              <a:t>as </a:t>
            </a:r>
            <a:r>
              <a:rPr lang="en-GB" b="1" dirty="0"/>
              <a:t>an agricultural input</a:t>
            </a:r>
            <a:endParaRPr lang="en-GB" dirty="0"/>
          </a:p>
        </p:txBody>
      </p:sp>
      <p:sp>
        <p:nvSpPr>
          <p:cNvPr id="27" name="Tekstvak 26"/>
          <p:cNvSpPr txBox="1"/>
          <p:nvPr/>
        </p:nvSpPr>
        <p:spPr>
          <a:xfrm>
            <a:off x="4283968" y="2737083"/>
            <a:ext cx="34293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Pollinators </a:t>
            </a:r>
            <a:r>
              <a:rPr lang="en-GB" b="1" dirty="0"/>
              <a:t>and pollination </a:t>
            </a:r>
            <a:r>
              <a:rPr lang="en-GB" b="1" dirty="0" smtClean="0"/>
              <a:t>for ecosystem </a:t>
            </a:r>
            <a:r>
              <a:rPr lang="en-GB" b="1" dirty="0"/>
              <a:t>service </a:t>
            </a:r>
            <a:r>
              <a:rPr lang="en-GB" b="1" dirty="0" smtClean="0"/>
              <a:t>provision</a:t>
            </a:r>
          </a:p>
          <a:p>
            <a:pPr algn="ctr"/>
            <a:r>
              <a:rPr lang="nl-NL" sz="1400" b="1" dirty="0" smtClean="0"/>
              <a:t>[e.g. wild plant </a:t>
            </a:r>
            <a:r>
              <a:rPr lang="nl-NL" sz="1400" b="1" dirty="0" err="1" smtClean="0"/>
              <a:t>pollination</a:t>
            </a:r>
            <a:r>
              <a:rPr lang="nl-NL" sz="1400" b="1" dirty="0" smtClean="0"/>
              <a:t>, </a:t>
            </a:r>
            <a:r>
              <a:rPr lang="nl-NL" sz="1400" b="1" dirty="0" err="1" smtClean="0"/>
              <a:t>recreation</a:t>
            </a:r>
            <a:r>
              <a:rPr lang="nl-NL" sz="1400" b="1" dirty="0" smtClean="0"/>
              <a:t>]</a:t>
            </a:r>
            <a:endParaRPr lang="en-GB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33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\\nnm.local\dino\koos.biesmeijer\Downloads\DSC041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35" t="31852" r="19819" b="13929"/>
          <a:stretch/>
        </p:blipFill>
        <p:spPr bwMode="auto">
          <a:xfrm>
            <a:off x="1331640" y="1569373"/>
            <a:ext cx="1852042" cy="14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08052" y="260648"/>
            <a:ext cx="86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smtClean="0">
                <a:solidFill>
                  <a:prstClr val="black"/>
                </a:solidFill>
              </a:rPr>
              <a:t>SUPER-B </a:t>
            </a:r>
            <a:r>
              <a:rPr lang="nl-NL" sz="4000" b="1" dirty="0" err="1" smtClean="0">
                <a:solidFill>
                  <a:schemeClr val="tx2"/>
                </a:solidFill>
              </a:rPr>
              <a:t>will</a:t>
            </a:r>
            <a:r>
              <a:rPr lang="nl-NL" sz="4000" b="1" dirty="0" smtClean="0">
                <a:solidFill>
                  <a:schemeClr val="tx2"/>
                </a:solidFill>
              </a:rPr>
              <a:t> </a:t>
            </a:r>
            <a:r>
              <a:rPr lang="nl-NL" sz="4000" b="1" dirty="0" err="1" smtClean="0">
                <a:solidFill>
                  <a:schemeClr val="tx2"/>
                </a:solidFill>
              </a:rPr>
              <a:t>address</a:t>
            </a:r>
            <a:r>
              <a:rPr lang="nl-NL" sz="4000" b="1" dirty="0" smtClean="0">
                <a:solidFill>
                  <a:schemeClr val="tx2"/>
                </a:solidFill>
              </a:rPr>
              <a:t>: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85865" y="3060249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WP 2</a:t>
            </a:r>
            <a:endParaRPr lang="en-GB" sz="3200" b="1" dirty="0">
              <a:latin typeface="Arial Black" panose="020B0A040201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726160" y="1668479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Assess </a:t>
            </a:r>
            <a:r>
              <a:rPr lang="en-GB" b="1" dirty="0" smtClean="0"/>
              <a:t>who pollinates what, </a:t>
            </a:r>
          </a:p>
          <a:p>
            <a:r>
              <a:rPr lang="en-GB" b="1" dirty="0" smtClean="0"/>
              <a:t>where and when</a:t>
            </a:r>
            <a:endParaRPr lang="en-GB" dirty="0"/>
          </a:p>
        </p:txBody>
      </p:sp>
      <p:sp>
        <p:nvSpPr>
          <p:cNvPr id="10" name="Rounded Rectangle 4"/>
          <p:cNvSpPr/>
          <p:nvPr/>
        </p:nvSpPr>
        <p:spPr>
          <a:xfrm>
            <a:off x="1331640" y="3573016"/>
            <a:ext cx="1872208" cy="25202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nl-NL" dirty="0" err="1" smtClean="0">
                <a:solidFill>
                  <a:schemeClr val="tx1"/>
                </a:solidFill>
              </a:rPr>
              <a:t>Pollination</a:t>
            </a:r>
            <a:r>
              <a:rPr lang="nl-NL" dirty="0" smtClean="0">
                <a:solidFill>
                  <a:schemeClr val="tx1"/>
                </a:solidFill>
              </a:rPr>
              <a:t> service delivery</a:t>
            </a: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r>
              <a:rPr lang="nl-NL" sz="1600" b="1" dirty="0" err="1" smtClean="0">
                <a:solidFill>
                  <a:schemeClr val="tx1"/>
                </a:solidFill>
              </a:rPr>
              <a:t>Alex</a:t>
            </a:r>
            <a:r>
              <a:rPr lang="nl-NL" sz="1600" b="1" dirty="0" smtClean="0">
                <a:solidFill>
                  <a:schemeClr val="tx1"/>
                </a:solidFill>
              </a:rPr>
              <a:t> Klein </a:t>
            </a:r>
          </a:p>
          <a:p>
            <a:pPr algn="ctr"/>
            <a:r>
              <a:rPr lang="nl-NL" sz="1600" dirty="0" smtClean="0">
                <a:solidFill>
                  <a:schemeClr val="tx2"/>
                </a:solidFill>
              </a:rPr>
              <a:t>[Germany]</a:t>
            </a:r>
          </a:p>
          <a:p>
            <a:pPr algn="ctr"/>
            <a:endParaRPr lang="nl-NL" sz="1600" dirty="0" smtClean="0">
              <a:solidFill>
                <a:schemeClr val="tx2"/>
              </a:solidFill>
            </a:endParaRPr>
          </a:p>
          <a:p>
            <a:pPr algn="ctr"/>
            <a:r>
              <a:rPr lang="nl-NL" sz="1400" b="1" dirty="0" smtClean="0">
                <a:solidFill>
                  <a:schemeClr val="tx1"/>
                </a:solidFill>
              </a:rPr>
              <a:t>Luisa Carvalheiro</a:t>
            </a:r>
          </a:p>
          <a:p>
            <a:pPr algn="ctr"/>
            <a:r>
              <a:rPr lang="nl-NL" sz="1600" dirty="0" smtClean="0">
                <a:solidFill>
                  <a:schemeClr val="tx2"/>
                </a:solidFill>
              </a:rPr>
              <a:t>[Portugal]</a:t>
            </a:r>
          </a:p>
        </p:txBody>
      </p:sp>
      <p:sp>
        <p:nvSpPr>
          <p:cNvPr id="4" name="Rechthoek 3"/>
          <p:cNvSpPr/>
          <p:nvPr/>
        </p:nvSpPr>
        <p:spPr>
          <a:xfrm>
            <a:off x="3707904" y="2532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Compile information on pollinator management practices</a:t>
            </a:r>
            <a:endParaRPr lang="en-GB" dirty="0"/>
          </a:p>
        </p:txBody>
      </p:sp>
      <p:sp>
        <p:nvSpPr>
          <p:cNvPr id="5" name="Rechthoek 4"/>
          <p:cNvSpPr/>
          <p:nvPr/>
        </p:nvSpPr>
        <p:spPr>
          <a:xfrm>
            <a:off x="3707904" y="35083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Synthesize available evidence on the importance of pollinator </a:t>
            </a:r>
            <a:r>
              <a:rPr lang="en-US" b="1" dirty="0" smtClean="0"/>
              <a:t>diversity</a:t>
            </a:r>
            <a:endParaRPr lang="en-GB" dirty="0"/>
          </a:p>
        </p:txBody>
      </p:sp>
      <p:sp>
        <p:nvSpPr>
          <p:cNvPr id="6" name="Rechthoek 5"/>
          <p:cNvSpPr/>
          <p:nvPr/>
        </p:nvSpPr>
        <p:spPr>
          <a:xfrm>
            <a:off x="3728417" y="46531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Identify </a:t>
            </a:r>
            <a:r>
              <a:rPr lang="en-US" b="1" dirty="0"/>
              <a:t>synergies and trade-offs in service delivery between wild and managed pollinators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4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\\nnm.local\dino\koos.biesmeijer\Downloads\DSC045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669224"/>
            <a:ext cx="1852041" cy="138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5"/>
          <p:cNvSpPr/>
          <p:nvPr/>
        </p:nvSpPr>
        <p:spPr>
          <a:xfrm>
            <a:off x="1331640" y="3573016"/>
            <a:ext cx="1872208" cy="25202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nl-NL" dirty="0" err="1" smtClean="0">
                <a:solidFill>
                  <a:schemeClr val="tx1"/>
                </a:solidFill>
              </a:rPr>
              <a:t>Mitigating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pollination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loss</a:t>
            </a:r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r>
              <a:rPr lang="nl-NL" sz="1600" b="1" dirty="0" smtClean="0">
                <a:solidFill>
                  <a:schemeClr val="tx1"/>
                </a:solidFill>
              </a:rPr>
              <a:t>David Kleijn </a:t>
            </a:r>
          </a:p>
          <a:p>
            <a:pPr algn="ctr"/>
            <a:r>
              <a:rPr lang="nl-NL" sz="1600" b="1" dirty="0" smtClean="0">
                <a:solidFill>
                  <a:schemeClr val="tx2"/>
                </a:solidFill>
              </a:rPr>
              <a:t> </a:t>
            </a:r>
            <a:r>
              <a:rPr lang="nl-NL" sz="1600" dirty="0" smtClean="0">
                <a:solidFill>
                  <a:schemeClr val="tx2"/>
                </a:solidFill>
              </a:rPr>
              <a:t>[Netherlands]</a:t>
            </a:r>
          </a:p>
          <a:p>
            <a:pPr algn="ctr"/>
            <a:endParaRPr lang="nl-NL" sz="1600" dirty="0" smtClean="0">
              <a:solidFill>
                <a:schemeClr val="tx2"/>
              </a:solidFill>
            </a:endParaRPr>
          </a:p>
          <a:p>
            <a:pPr algn="ctr"/>
            <a:r>
              <a:rPr lang="nl-NL" sz="1400" b="1" dirty="0" smtClean="0">
                <a:solidFill>
                  <a:schemeClr val="tx1"/>
                </a:solidFill>
              </a:rPr>
              <a:t>Tjeerd </a:t>
            </a:r>
            <a:r>
              <a:rPr lang="nl-NL" sz="1400" b="1" dirty="0" err="1" smtClean="0">
                <a:solidFill>
                  <a:schemeClr val="tx1"/>
                </a:solidFill>
              </a:rPr>
              <a:t>Blacquiere</a:t>
            </a:r>
            <a:endParaRPr lang="nl-NL" sz="1400" b="1" dirty="0" smtClean="0">
              <a:solidFill>
                <a:schemeClr val="tx1"/>
              </a:solidFill>
            </a:endParaRPr>
          </a:p>
          <a:p>
            <a:pPr algn="ctr"/>
            <a:r>
              <a:rPr lang="nl-NL" sz="1600" b="1" dirty="0" smtClean="0">
                <a:solidFill>
                  <a:schemeClr val="tx2"/>
                </a:solidFill>
              </a:rPr>
              <a:t> </a:t>
            </a:r>
            <a:r>
              <a:rPr lang="nl-NL" sz="1600" dirty="0" smtClean="0">
                <a:solidFill>
                  <a:schemeClr val="tx2"/>
                </a:solidFill>
              </a:rPr>
              <a:t>[Netherlands]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052" y="260648"/>
            <a:ext cx="86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smtClean="0">
                <a:solidFill>
                  <a:prstClr val="black"/>
                </a:solidFill>
              </a:rPr>
              <a:t>SUPER-B </a:t>
            </a:r>
            <a:r>
              <a:rPr lang="nl-NL" sz="4000" b="1" dirty="0" err="1" smtClean="0">
                <a:solidFill>
                  <a:schemeClr val="tx2"/>
                </a:solidFill>
              </a:rPr>
              <a:t>will</a:t>
            </a:r>
            <a:r>
              <a:rPr lang="nl-NL" sz="4000" b="1" dirty="0" smtClean="0">
                <a:solidFill>
                  <a:schemeClr val="tx2"/>
                </a:solidFill>
              </a:rPr>
              <a:t> </a:t>
            </a:r>
            <a:r>
              <a:rPr lang="nl-NL" sz="4000" b="1" dirty="0" err="1" smtClean="0">
                <a:solidFill>
                  <a:schemeClr val="tx2"/>
                </a:solidFill>
              </a:rPr>
              <a:t>address</a:t>
            </a:r>
            <a:r>
              <a:rPr lang="nl-NL" sz="4000" b="1" dirty="0" smtClean="0">
                <a:solidFill>
                  <a:schemeClr val="tx2"/>
                </a:solidFill>
              </a:rPr>
              <a:t>: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85865" y="3060249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WP 3</a:t>
            </a:r>
            <a:endParaRPr lang="en-GB" sz="3200" b="1" dirty="0">
              <a:latin typeface="Arial Black" panose="020B0A0402010202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635896" y="1669224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Link </a:t>
            </a:r>
            <a:r>
              <a:rPr lang="en-US" b="1" dirty="0"/>
              <a:t>pollinat</a:t>
            </a:r>
            <a:r>
              <a:rPr lang="en-US" u="sng" dirty="0"/>
              <a:t>or</a:t>
            </a:r>
            <a:r>
              <a:rPr lang="en-US" b="1" dirty="0"/>
              <a:t> mitigation to pollinat</a:t>
            </a:r>
            <a:r>
              <a:rPr lang="en-US" u="sng" dirty="0"/>
              <a:t>ion</a:t>
            </a:r>
            <a:r>
              <a:rPr lang="en-US" b="1" dirty="0"/>
              <a:t> mitigation</a:t>
            </a:r>
            <a:endParaRPr lang="en-GB" b="1" dirty="0"/>
          </a:p>
        </p:txBody>
      </p:sp>
      <p:sp>
        <p:nvSpPr>
          <p:cNvPr id="7" name="Rechthoek 6"/>
          <p:cNvSpPr/>
          <p:nvPr/>
        </p:nvSpPr>
        <p:spPr>
          <a:xfrm>
            <a:off x="3635896" y="2951108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Uptake </a:t>
            </a:r>
            <a:r>
              <a:rPr lang="en-US" b="1" i="1" dirty="0"/>
              <a:t>vs </a:t>
            </a:r>
            <a:r>
              <a:rPr lang="en-US" b="1" dirty="0"/>
              <a:t>availability of measures </a:t>
            </a:r>
            <a:r>
              <a:rPr lang="en-US" b="1" dirty="0" smtClean="0"/>
              <a:t>for effective </a:t>
            </a:r>
            <a:r>
              <a:rPr lang="en-US" b="1" dirty="0"/>
              <a:t>mitigation of pollination loss</a:t>
            </a:r>
            <a:endParaRPr lang="en-GB" b="1" dirty="0"/>
          </a:p>
        </p:txBody>
      </p:sp>
      <p:sp>
        <p:nvSpPr>
          <p:cNvPr id="8" name="Rechthoek 7"/>
          <p:cNvSpPr/>
          <p:nvPr/>
        </p:nvSpPr>
        <p:spPr>
          <a:xfrm>
            <a:off x="3635896" y="450999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Mitigation measure synergies between managed and wild pollinators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6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31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1" y="1631594"/>
            <a:ext cx="1852041" cy="1428655"/>
          </a:xfrm>
          <a:prstGeom prst="rect">
            <a:avLst/>
          </a:prstGeom>
        </p:spPr>
      </p:pic>
      <p:sp>
        <p:nvSpPr>
          <p:cNvPr id="9" name="Rounded Rectangle 6"/>
          <p:cNvSpPr/>
          <p:nvPr/>
        </p:nvSpPr>
        <p:spPr>
          <a:xfrm>
            <a:off x="1331640" y="3573016"/>
            <a:ext cx="1872208" cy="25202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Drivers of </a:t>
            </a:r>
            <a:r>
              <a:rPr lang="nl-NL" dirty="0" err="1" smtClean="0">
                <a:solidFill>
                  <a:schemeClr val="tx1"/>
                </a:solidFill>
              </a:rPr>
              <a:t>pollinator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loss</a:t>
            </a:r>
            <a:endParaRPr lang="nl-NL" dirty="0" smtClean="0">
              <a:solidFill>
                <a:schemeClr val="tx1"/>
              </a:solidFill>
            </a:endParaRP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r>
              <a:rPr lang="nl-NL" sz="1600" b="1" dirty="0" smtClean="0">
                <a:solidFill>
                  <a:schemeClr val="tx1"/>
                </a:solidFill>
              </a:rPr>
              <a:t>Rob Paxton</a:t>
            </a:r>
          </a:p>
          <a:p>
            <a:pPr algn="ctr"/>
            <a:r>
              <a:rPr lang="nl-NL" sz="1600" b="1" dirty="0" smtClean="0">
                <a:solidFill>
                  <a:schemeClr val="tx2"/>
                </a:solidFill>
              </a:rPr>
              <a:t> </a:t>
            </a:r>
            <a:r>
              <a:rPr lang="nl-NL" sz="1600" dirty="0" smtClean="0">
                <a:solidFill>
                  <a:schemeClr val="tx2"/>
                </a:solidFill>
              </a:rPr>
              <a:t>[Germany]</a:t>
            </a:r>
          </a:p>
          <a:p>
            <a:pPr algn="ctr"/>
            <a:endParaRPr lang="nl-NL" sz="1600" dirty="0" smtClean="0">
              <a:solidFill>
                <a:schemeClr val="tx2"/>
              </a:solidFill>
            </a:endParaRPr>
          </a:p>
          <a:p>
            <a:pPr algn="ctr"/>
            <a:r>
              <a:rPr lang="nl-NL" sz="1600" b="1" dirty="0" smtClean="0">
                <a:solidFill>
                  <a:schemeClr val="tx1"/>
                </a:solidFill>
              </a:rPr>
              <a:t>Marc Brown</a:t>
            </a:r>
          </a:p>
          <a:p>
            <a:pPr algn="ctr"/>
            <a:r>
              <a:rPr lang="nl-NL" sz="1600" b="1" dirty="0" smtClean="0">
                <a:solidFill>
                  <a:schemeClr val="tx2"/>
                </a:solidFill>
              </a:rPr>
              <a:t> </a:t>
            </a:r>
            <a:r>
              <a:rPr lang="nl-NL" sz="1600" dirty="0" smtClean="0">
                <a:solidFill>
                  <a:schemeClr val="tx2"/>
                </a:solidFill>
              </a:rPr>
              <a:t>[UK]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052" y="260648"/>
            <a:ext cx="86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smtClean="0">
                <a:solidFill>
                  <a:prstClr val="black"/>
                </a:solidFill>
              </a:rPr>
              <a:t>SUPER-B </a:t>
            </a:r>
            <a:r>
              <a:rPr lang="nl-NL" sz="4000" b="1" dirty="0" err="1" smtClean="0">
                <a:solidFill>
                  <a:schemeClr val="tx2"/>
                </a:solidFill>
              </a:rPr>
              <a:t>will</a:t>
            </a:r>
            <a:r>
              <a:rPr lang="nl-NL" sz="4000" b="1" dirty="0" smtClean="0">
                <a:solidFill>
                  <a:schemeClr val="tx2"/>
                </a:solidFill>
              </a:rPr>
              <a:t> </a:t>
            </a:r>
            <a:r>
              <a:rPr lang="nl-NL" sz="4000" b="1" dirty="0" err="1" smtClean="0">
                <a:solidFill>
                  <a:schemeClr val="tx2"/>
                </a:solidFill>
              </a:rPr>
              <a:t>address</a:t>
            </a:r>
            <a:r>
              <a:rPr lang="nl-NL" sz="4000" b="1" dirty="0" smtClean="0">
                <a:solidFill>
                  <a:schemeClr val="tx2"/>
                </a:solidFill>
              </a:rPr>
              <a:t>: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85865" y="3060249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WP 4</a:t>
            </a:r>
            <a:endParaRPr lang="en-GB" sz="3200" b="1" dirty="0">
              <a:latin typeface="Arial Black" panose="020B0A0402010202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707904" y="1627129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Do different drivers changes managed </a:t>
            </a:r>
            <a:r>
              <a:rPr lang="en-US" b="1" dirty="0"/>
              <a:t>and wild bee populations </a:t>
            </a:r>
            <a:r>
              <a:rPr lang="en-US" b="1" dirty="0" smtClean="0"/>
              <a:t>?</a:t>
            </a:r>
            <a:endParaRPr lang="en-GB" dirty="0"/>
          </a:p>
        </p:txBody>
      </p:sp>
      <p:sp>
        <p:nvSpPr>
          <p:cNvPr id="5" name="Rechthoek 4"/>
          <p:cNvSpPr/>
          <p:nvPr/>
        </p:nvSpPr>
        <p:spPr>
          <a:xfrm>
            <a:off x="3707904" y="2713601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Driver importance across </a:t>
            </a:r>
            <a:r>
              <a:rPr lang="en-US" b="1" dirty="0"/>
              <a:t>European </a:t>
            </a:r>
            <a:r>
              <a:rPr lang="en-US" b="1" dirty="0" smtClean="0"/>
              <a:t>climatic </a:t>
            </a:r>
            <a:r>
              <a:rPr lang="en-GB" b="1" dirty="0" smtClean="0"/>
              <a:t>zones</a:t>
            </a:r>
            <a:endParaRPr lang="en-GB" dirty="0"/>
          </a:p>
        </p:txBody>
      </p:sp>
      <p:sp>
        <p:nvSpPr>
          <p:cNvPr id="6" name="Rechthoek 5"/>
          <p:cNvSpPr/>
          <p:nvPr/>
        </p:nvSpPr>
        <p:spPr>
          <a:xfrm>
            <a:off x="3707904" y="3861048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Develop models to </a:t>
            </a:r>
            <a:r>
              <a:rPr lang="en-US" b="1" dirty="0"/>
              <a:t>predict how </a:t>
            </a:r>
            <a:r>
              <a:rPr lang="en-US" b="1" dirty="0" smtClean="0"/>
              <a:t>drivers impact </a:t>
            </a:r>
            <a:r>
              <a:rPr lang="en-US" b="1" dirty="0"/>
              <a:t>wild and managed bee populations </a:t>
            </a:r>
            <a:r>
              <a:rPr lang="en-US" b="1" dirty="0" smtClean="0"/>
              <a:t>that impact pollination service 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/>
          <p:cNvSpPr/>
          <p:nvPr/>
        </p:nvSpPr>
        <p:spPr>
          <a:xfrm>
            <a:off x="1331640" y="3212976"/>
            <a:ext cx="1872208" cy="25202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nl-NL" dirty="0" err="1" smtClean="0">
                <a:solidFill>
                  <a:schemeClr val="tx1"/>
                </a:solidFill>
              </a:rPr>
              <a:t>Dissemination</a:t>
            </a:r>
            <a:endParaRPr lang="nl-NL" dirty="0" smtClean="0">
              <a:solidFill>
                <a:schemeClr val="tx1"/>
              </a:solidFill>
            </a:endParaRPr>
          </a:p>
          <a:p>
            <a:pPr algn="ctr"/>
            <a:r>
              <a:rPr lang="nl-NL" dirty="0" smtClean="0">
                <a:solidFill>
                  <a:schemeClr val="tx1"/>
                </a:solidFill>
              </a:rPr>
              <a:t>Plan</a:t>
            </a: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r>
              <a:rPr lang="nl-NL" sz="1600" b="1" dirty="0" err="1">
                <a:solidFill>
                  <a:schemeClr val="tx1"/>
                </a:solidFill>
              </a:rPr>
              <a:t>Lyubomir</a:t>
            </a:r>
            <a:r>
              <a:rPr lang="nl-NL" sz="1600" b="1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Penev</a:t>
            </a:r>
            <a:r>
              <a:rPr lang="nl-NL" sz="1600" b="1" dirty="0">
                <a:solidFill>
                  <a:schemeClr val="tx1"/>
                </a:solidFill>
              </a:rPr>
              <a:t> </a:t>
            </a:r>
            <a:r>
              <a:rPr lang="nl-NL" sz="1600" b="1" dirty="0" smtClean="0">
                <a:solidFill>
                  <a:schemeClr val="tx2"/>
                </a:solidFill>
              </a:rPr>
              <a:t> </a:t>
            </a:r>
            <a:r>
              <a:rPr lang="nl-NL" sz="1600" dirty="0">
                <a:solidFill>
                  <a:schemeClr val="tx2"/>
                </a:solidFill>
              </a:rPr>
              <a:t>[Bulgaria] </a:t>
            </a:r>
            <a:endParaRPr lang="nl-NL" sz="1600" dirty="0" smtClean="0">
              <a:solidFill>
                <a:schemeClr val="tx2"/>
              </a:solidFill>
            </a:endParaRPr>
          </a:p>
          <a:p>
            <a:pPr algn="ctr"/>
            <a:endParaRPr lang="nl-NL" sz="1600" dirty="0" smtClean="0">
              <a:solidFill>
                <a:schemeClr val="tx2"/>
              </a:solidFill>
            </a:endParaRPr>
          </a:p>
          <a:p>
            <a:pPr algn="ctr"/>
            <a:r>
              <a:rPr lang="nl-NL" sz="1600" b="1" dirty="0" err="1" smtClean="0">
                <a:solidFill>
                  <a:schemeClr val="tx1"/>
                </a:solidFill>
              </a:rPr>
              <a:t>Llynn</a:t>
            </a:r>
            <a:r>
              <a:rPr lang="nl-NL" sz="1600" b="1" dirty="0" smtClean="0">
                <a:solidFill>
                  <a:schemeClr val="tx1"/>
                </a:solidFill>
              </a:rPr>
              <a:t> </a:t>
            </a:r>
            <a:r>
              <a:rPr lang="nl-NL" sz="1600" b="1" dirty="0">
                <a:solidFill>
                  <a:schemeClr val="tx1"/>
                </a:solidFill>
              </a:rPr>
              <a:t>Dicks </a:t>
            </a:r>
            <a:endParaRPr lang="nl-NL" sz="1600" dirty="0">
              <a:solidFill>
                <a:schemeClr val="tx2"/>
              </a:solidFill>
            </a:endParaRPr>
          </a:p>
          <a:p>
            <a:pPr algn="ctr"/>
            <a:r>
              <a:rPr lang="nl-NL" sz="1600" dirty="0" smtClean="0">
                <a:solidFill>
                  <a:schemeClr val="tx2"/>
                </a:solidFill>
              </a:rPr>
              <a:t> </a:t>
            </a:r>
            <a:r>
              <a:rPr lang="nl-NL" sz="1600" dirty="0">
                <a:solidFill>
                  <a:schemeClr val="tx2"/>
                </a:solidFill>
              </a:rPr>
              <a:t>[UK]</a:t>
            </a:r>
            <a:endParaRPr lang="nl-NL" sz="16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052" y="260648"/>
            <a:ext cx="86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smtClean="0">
                <a:solidFill>
                  <a:prstClr val="black"/>
                </a:solidFill>
              </a:rPr>
              <a:t>SUPER-B </a:t>
            </a:r>
            <a:r>
              <a:rPr lang="nl-NL" sz="4000" b="1" dirty="0" err="1" smtClean="0">
                <a:solidFill>
                  <a:schemeClr val="tx2"/>
                </a:solidFill>
              </a:rPr>
              <a:t>dissemination</a:t>
            </a:r>
            <a:r>
              <a:rPr lang="nl-NL" sz="4000" b="1" dirty="0" smtClean="0">
                <a:solidFill>
                  <a:schemeClr val="tx2"/>
                </a:solidFill>
              </a:rPr>
              <a:t> plan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12" name="Picture 2" descr="\\nnm.local\dino\koos.biesmeijer\Downloads\IMG_75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22" t="28354"/>
          <a:stretch/>
        </p:blipFill>
        <p:spPr bwMode="auto">
          <a:xfrm>
            <a:off x="1331641" y="1779405"/>
            <a:ext cx="1852617" cy="121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851920" y="1779405"/>
            <a:ext cx="5112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Website</a:t>
            </a:r>
          </a:p>
          <a:p>
            <a:endParaRPr lang="en-GB" b="1" dirty="0"/>
          </a:p>
          <a:p>
            <a:r>
              <a:rPr lang="en-GB" b="1" dirty="0" smtClean="0"/>
              <a:t>Research-stakeholder agenda-setting</a:t>
            </a:r>
          </a:p>
          <a:p>
            <a:endParaRPr lang="en-US" b="1" dirty="0"/>
          </a:p>
          <a:p>
            <a:r>
              <a:rPr lang="en-US" b="1" dirty="0" smtClean="0"/>
              <a:t>Identify policy opportunities</a:t>
            </a:r>
          </a:p>
          <a:p>
            <a:endParaRPr lang="en-US" b="1" dirty="0"/>
          </a:p>
          <a:p>
            <a:r>
              <a:rPr lang="en-US" b="1" dirty="0" smtClean="0"/>
              <a:t>Outreach training for scientists</a:t>
            </a:r>
          </a:p>
          <a:p>
            <a:endParaRPr lang="en-US" b="1" dirty="0"/>
          </a:p>
          <a:p>
            <a:r>
              <a:rPr lang="en-US" b="1" dirty="0" smtClean="0"/>
              <a:t>Build partnerships between farmers, business, beekeepers, professionals</a:t>
            </a:r>
          </a:p>
          <a:p>
            <a:endParaRPr lang="en-US" b="1" dirty="0"/>
          </a:p>
          <a:p>
            <a:r>
              <a:rPr lang="en-US" b="1" dirty="0" smtClean="0"/>
              <a:t>…and much more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4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9950" y="22467"/>
            <a:ext cx="979800" cy="958261"/>
          </a:xfrm>
          <a:prstGeom prst="rect">
            <a:avLst/>
          </a:prstGeom>
        </p:spPr>
      </p:pic>
      <p:pic>
        <p:nvPicPr>
          <p:cNvPr id="1026" name="Picture 2" descr="http://upload.wikimedia.org/wikipedia/commons/thumb/3/30/EU27-2008_European_Union_map.svg/680px-EU27-2008_European_Union_map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376"/>
            <a:ext cx="576064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1403648" y="3964760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5-Point Star 3"/>
          <p:cNvSpPr/>
          <p:nvPr/>
        </p:nvSpPr>
        <p:spPr>
          <a:xfrm>
            <a:off x="1941984" y="3972611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2375756" y="3388696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2555987" y="3004162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2915816" y="2528259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3797238" y="2162886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1835696" y="2636271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2267744" y="2812632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2915816" y="2056548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/>
          <p:cNvSpPr/>
          <p:nvPr/>
        </p:nvSpPr>
        <p:spPr>
          <a:xfrm>
            <a:off x="3239852" y="2164560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2688543" y="2830008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5-Point Star 13"/>
          <p:cNvSpPr/>
          <p:nvPr/>
        </p:nvSpPr>
        <p:spPr>
          <a:xfrm>
            <a:off x="3563888" y="2856909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5-Point Star 15"/>
          <p:cNvSpPr/>
          <p:nvPr/>
        </p:nvSpPr>
        <p:spPr>
          <a:xfrm>
            <a:off x="2915816" y="3053883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5-Point Star 16"/>
          <p:cNvSpPr/>
          <p:nvPr/>
        </p:nvSpPr>
        <p:spPr>
          <a:xfrm>
            <a:off x="3307715" y="3323913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5-Point Star 18"/>
          <p:cNvSpPr/>
          <p:nvPr/>
        </p:nvSpPr>
        <p:spPr>
          <a:xfrm>
            <a:off x="2815605" y="3388696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5-Point Star 30"/>
          <p:cNvSpPr/>
          <p:nvPr/>
        </p:nvSpPr>
        <p:spPr>
          <a:xfrm>
            <a:off x="3253709" y="3485509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5-Point Star 33"/>
          <p:cNvSpPr/>
          <p:nvPr/>
        </p:nvSpPr>
        <p:spPr>
          <a:xfrm>
            <a:off x="3031629" y="3758150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5-Point Star 34"/>
          <p:cNvSpPr/>
          <p:nvPr/>
        </p:nvSpPr>
        <p:spPr>
          <a:xfrm>
            <a:off x="5148064" y="4408218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5-Point Star 36"/>
          <p:cNvSpPr/>
          <p:nvPr/>
        </p:nvSpPr>
        <p:spPr>
          <a:xfrm>
            <a:off x="3394185" y="4570236"/>
            <a:ext cx="75548" cy="58853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5-Point Star 37"/>
          <p:cNvSpPr/>
          <p:nvPr/>
        </p:nvSpPr>
        <p:spPr>
          <a:xfrm>
            <a:off x="2769099" y="3215901"/>
            <a:ext cx="135468" cy="108012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5-Point Star 39"/>
          <p:cNvSpPr/>
          <p:nvPr/>
        </p:nvSpPr>
        <p:spPr>
          <a:xfrm>
            <a:off x="3923928" y="4057356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5-Point Star 40"/>
          <p:cNvSpPr/>
          <p:nvPr/>
        </p:nvSpPr>
        <p:spPr>
          <a:xfrm>
            <a:off x="3398494" y="3673219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5-Point Star 41"/>
          <p:cNvSpPr/>
          <p:nvPr/>
        </p:nvSpPr>
        <p:spPr>
          <a:xfrm>
            <a:off x="4788024" y="3949344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5-Point Star 42"/>
          <p:cNvSpPr/>
          <p:nvPr/>
        </p:nvSpPr>
        <p:spPr>
          <a:xfrm>
            <a:off x="3761395" y="3625308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5-Point Star 43"/>
          <p:cNvSpPr/>
          <p:nvPr/>
        </p:nvSpPr>
        <p:spPr>
          <a:xfrm>
            <a:off x="4031940" y="3388696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5-Point Star 44"/>
          <p:cNvSpPr/>
          <p:nvPr/>
        </p:nvSpPr>
        <p:spPr>
          <a:xfrm>
            <a:off x="4139952" y="3733320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6" descr="http://www.ducks.org/resources/media/News/Releases/bayer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349" y="5265071"/>
            <a:ext cx="1460597" cy="42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http://www.hpc-ch.org/wp-content/uploads/2013/01/syngenta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2123" y="4806394"/>
            <a:ext cx="1165301" cy="38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Biobest_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0986" y="4790475"/>
            <a:ext cx="1191137" cy="38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http://www.direction.nl/wp-content/themes/direction/scripts/timthumb.php?src=wp-content/uploads/2011/01/koppert.jpg&amp;h=300&amp;w=710&amp;zc=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65071"/>
            <a:ext cx="1108039" cy="46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www.marcthevet.com/wp-content/uploads/2013/03/nfu.jpg?11971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634" y="4732268"/>
            <a:ext cx="1476164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om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2548" y="5140969"/>
            <a:ext cx="878703" cy="50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http://www.boerenlandvogels.nl/sites/default/files/iucn_logo%5B1%5D.jpg?134449837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421" b="20836"/>
          <a:stretch/>
        </p:blipFill>
        <p:spPr bwMode="auto">
          <a:xfrm>
            <a:off x="4544659" y="4790475"/>
            <a:ext cx="1206810" cy="55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0886" y="897043"/>
            <a:ext cx="154401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+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Argentina</a:t>
            </a:r>
          </a:p>
          <a:p>
            <a:r>
              <a:rPr lang="nl-NL" dirty="0" smtClean="0"/>
              <a:t>New </a:t>
            </a:r>
            <a:r>
              <a:rPr lang="nl-NL" dirty="0" err="1" smtClean="0"/>
              <a:t>Zealand</a:t>
            </a:r>
            <a:endParaRPr lang="nl-NL" dirty="0" smtClean="0"/>
          </a:p>
          <a:p>
            <a:r>
              <a:rPr lang="nl-NL" dirty="0" smtClean="0"/>
              <a:t>South </a:t>
            </a:r>
            <a:r>
              <a:rPr lang="nl-NL" dirty="0" err="1" smtClean="0"/>
              <a:t>Africa</a:t>
            </a:r>
            <a:endParaRPr lang="nl-NL" dirty="0" smtClean="0"/>
          </a:p>
          <a:p>
            <a:r>
              <a:rPr lang="nl-NL" dirty="0" smtClean="0"/>
              <a:t>…..</a:t>
            </a:r>
            <a:endParaRPr lang="en-GB" dirty="0"/>
          </a:p>
        </p:txBody>
      </p:sp>
      <p:sp>
        <p:nvSpPr>
          <p:cNvPr id="54" name="Rectangle 53"/>
          <p:cNvSpPr/>
          <p:nvPr/>
        </p:nvSpPr>
        <p:spPr>
          <a:xfrm>
            <a:off x="6228183" y="694812"/>
            <a:ext cx="2736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Novel crop pollination management guidelines </a:t>
            </a:r>
            <a:endParaRPr lang="en-GB" sz="1600" dirty="0"/>
          </a:p>
        </p:txBody>
      </p:sp>
      <p:sp>
        <p:nvSpPr>
          <p:cNvPr id="55" name="Rectangle 54"/>
          <p:cNvSpPr/>
          <p:nvPr/>
        </p:nvSpPr>
        <p:spPr>
          <a:xfrm>
            <a:off x="6228184" y="1385853"/>
            <a:ext cx="2613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Assess </a:t>
            </a:r>
            <a:r>
              <a:rPr lang="en-US" sz="1600" b="1" dirty="0"/>
              <a:t>crop pollination deficits, stability and resilience</a:t>
            </a:r>
            <a:endParaRPr lang="en-GB" sz="1600" dirty="0"/>
          </a:p>
        </p:txBody>
      </p:sp>
      <p:sp>
        <p:nvSpPr>
          <p:cNvPr id="56" name="Rectangle 55"/>
          <p:cNvSpPr/>
          <p:nvPr/>
        </p:nvSpPr>
        <p:spPr>
          <a:xfrm>
            <a:off x="6228184" y="2276872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Standards for field and laboratory research methods </a:t>
            </a:r>
            <a:endParaRPr lang="en-GB" sz="1600" dirty="0"/>
          </a:p>
        </p:txBody>
      </p:sp>
      <p:sp>
        <p:nvSpPr>
          <p:cNvPr id="57" name="Rectangle 56"/>
          <p:cNvSpPr/>
          <p:nvPr/>
        </p:nvSpPr>
        <p:spPr>
          <a:xfrm>
            <a:off x="6239105" y="3113821"/>
            <a:ext cx="2725383" cy="603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Improved use of managed bees</a:t>
            </a:r>
            <a:endParaRPr lang="en-GB" sz="1600" dirty="0"/>
          </a:p>
        </p:txBody>
      </p:sp>
      <p:sp>
        <p:nvSpPr>
          <p:cNvPr id="58" name="Rectangle 57"/>
          <p:cNvSpPr/>
          <p:nvPr/>
        </p:nvSpPr>
        <p:spPr>
          <a:xfrm>
            <a:off x="6214416" y="3630551"/>
            <a:ext cx="2797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Quantify the relative </a:t>
            </a:r>
            <a:r>
              <a:rPr lang="en-US" sz="1600" b="1" dirty="0" smtClean="0"/>
              <a:t>contribution</a:t>
            </a:r>
            <a:r>
              <a:rPr lang="en-US" sz="1600" dirty="0" smtClean="0"/>
              <a:t> </a:t>
            </a:r>
            <a:r>
              <a:rPr lang="en-US" sz="1600" b="1" dirty="0" smtClean="0"/>
              <a:t>of </a:t>
            </a:r>
            <a:r>
              <a:rPr lang="en-US" sz="1600" b="1" dirty="0"/>
              <a:t>factors driving declines</a:t>
            </a:r>
            <a:endParaRPr lang="en-GB" sz="1600" dirty="0"/>
          </a:p>
        </p:txBody>
      </p:sp>
      <p:sp>
        <p:nvSpPr>
          <p:cNvPr id="59" name="Rectangle 58"/>
          <p:cNvSpPr/>
          <p:nvPr/>
        </p:nvSpPr>
        <p:spPr>
          <a:xfrm>
            <a:off x="6233644" y="4428401"/>
            <a:ext cx="2725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Improved wild pollinator conservation practice</a:t>
            </a:r>
            <a:endParaRPr lang="en-GB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4781985" y="5171708"/>
            <a:ext cx="4171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 smtClean="0">
                <a:solidFill>
                  <a:schemeClr val="tx2"/>
                </a:solidFill>
              </a:rPr>
              <a:t>Just </a:t>
            </a:r>
            <a:r>
              <a:rPr lang="nl-NL" sz="2400" b="1" dirty="0" err="1" smtClean="0">
                <a:solidFill>
                  <a:schemeClr val="tx2"/>
                </a:solidFill>
              </a:rPr>
              <a:t>starting</a:t>
            </a:r>
            <a:endParaRPr lang="nl-NL" sz="2400" b="1" dirty="0" smtClean="0">
              <a:solidFill>
                <a:schemeClr val="tx2"/>
              </a:solidFill>
            </a:endParaRPr>
          </a:p>
          <a:p>
            <a:pPr algn="r"/>
            <a:r>
              <a:rPr lang="nl-NL" sz="2400" b="1" dirty="0" smtClean="0">
                <a:solidFill>
                  <a:schemeClr val="tx2"/>
                </a:solidFill>
              </a:rPr>
              <a:t>Free </a:t>
            </a:r>
            <a:r>
              <a:rPr lang="nl-NL" sz="2400" b="1" dirty="0" err="1" smtClean="0">
                <a:solidFill>
                  <a:schemeClr val="tx2"/>
                </a:solidFill>
              </a:rPr>
              <a:t>to</a:t>
            </a:r>
            <a:r>
              <a:rPr lang="nl-NL" sz="2400" b="1" dirty="0" smtClean="0">
                <a:solidFill>
                  <a:schemeClr val="tx2"/>
                </a:solidFill>
              </a:rPr>
              <a:t> </a:t>
            </a:r>
            <a:r>
              <a:rPr lang="nl-NL" sz="2400" b="1" dirty="0" err="1" smtClean="0">
                <a:solidFill>
                  <a:schemeClr val="tx2"/>
                </a:solidFill>
              </a:rPr>
              <a:t>join</a:t>
            </a:r>
            <a:r>
              <a:rPr lang="nl-NL" sz="2400" b="1" dirty="0" smtClean="0">
                <a:solidFill>
                  <a:schemeClr val="tx2"/>
                </a:solidFill>
              </a:rPr>
              <a:t> !!</a:t>
            </a:r>
          </a:p>
          <a:p>
            <a:pPr algn="r"/>
            <a:endParaRPr lang="nl-NL" sz="2400" b="1" dirty="0">
              <a:solidFill>
                <a:schemeClr val="tx2"/>
              </a:solidFill>
            </a:endParaRPr>
          </a:p>
          <a:p>
            <a:pPr algn="r"/>
            <a:r>
              <a:rPr lang="nl-NL" sz="2400" b="1" dirty="0" smtClean="0">
                <a:solidFill>
                  <a:schemeClr val="tx2"/>
                </a:solidFill>
              </a:rPr>
              <a:t>Super-b@naturalis.nl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79919" y="303677"/>
            <a:ext cx="317747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800" b="1" dirty="0" err="1" smtClean="0"/>
              <a:t>Who</a:t>
            </a:r>
            <a:r>
              <a:rPr lang="nl-NL" sz="2800" b="1" dirty="0" smtClean="0"/>
              <a:t> is Super-B ?</a:t>
            </a:r>
            <a:endParaRPr lang="en-GB" sz="28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5496" y="64533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Super-b@naturalis.nl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49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Naturalis corporate zonder voettekst">
  <a:themeElements>
    <a:clrScheme name="Naturalis">
      <a:dk1>
        <a:sysClr val="windowText" lastClr="000000"/>
      </a:dk1>
      <a:lt1>
        <a:srgbClr val="FFFFFF"/>
      </a:lt1>
      <a:dk2>
        <a:srgbClr val="E3004A"/>
      </a:dk2>
      <a:lt2>
        <a:srgbClr val="B2B1A8"/>
      </a:lt2>
      <a:accent1>
        <a:srgbClr val="3E2782"/>
      </a:accent1>
      <a:accent2>
        <a:srgbClr val="F29400"/>
      </a:accent2>
      <a:accent3>
        <a:srgbClr val="009EE0"/>
      </a:accent3>
      <a:accent4>
        <a:srgbClr val="542E08"/>
      </a:accent4>
      <a:accent5>
        <a:srgbClr val="FFED00"/>
      </a:accent5>
      <a:accent6>
        <a:srgbClr val="009932"/>
      </a:accent6>
      <a:hlink>
        <a:srgbClr val="3E2782"/>
      </a:hlink>
      <a:folHlink>
        <a:srgbClr val="000000"/>
      </a:folHlink>
    </a:clrScheme>
    <a:fontScheme name="Natural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557</Words>
  <Application>Microsoft Office PowerPoint</Application>
  <PresentationFormat>On-screen Show (4:3)</PresentationFormat>
  <Paragraphs>158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Naturalis corporate zonder voettekst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NCB Naturalis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koos.biesmeijer</dc:creator>
  <cp:lastModifiedBy>Pavel</cp:lastModifiedBy>
  <cp:revision>43</cp:revision>
  <dcterms:created xsi:type="dcterms:W3CDTF">2013-09-16T09:09:20Z</dcterms:created>
  <dcterms:modified xsi:type="dcterms:W3CDTF">2014-09-12T07:31:10Z</dcterms:modified>
</cp:coreProperties>
</file>