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284" r:id="rId4"/>
    <p:sldId id="262" r:id="rId5"/>
    <p:sldId id="278" r:id="rId6"/>
    <p:sldId id="285" r:id="rId7"/>
    <p:sldId id="286" r:id="rId8"/>
    <p:sldId id="288" r:id="rId9"/>
    <p:sldId id="289" r:id="rId10"/>
    <p:sldId id="290" r:id="rId11"/>
    <p:sldId id="291" r:id="rId12"/>
    <p:sldId id="287" r:id="rId13"/>
    <p:sldId id="273" r:id="rId14"/>
    <p:sldId id="270" r:id="rId15"/>
    <p:sldId id="277" r:id="rId16"/>
    <p:sldId id="274" r:id="rId17"/>
    <p:sldId id="275" r:id="rId18"/>
    <p:sldId id="276" r:id="rId19"/>
    <p:sldId id="271" r:id="rId20"/>
    <p:sldId id="272" r:id="rId21"/>
    <p:sldId id="261" r:id="rId22"/>
    <p:sldId id="260" r:id="rId23"/>
    <p:sldId id="263" r:id="rId24"/>
    <p:sldId id="264" r:id="rId25"/>
    <p:sldId id="265" r:id="rId26"/>
    <p:sldId id="266" r:id="rId27"/>
    <p:sldId id="267" r:id="rId28"/>
    <p:sldId id="268" r:id="rId29"/>
    <p:sldId id="269" r:id="rId30"/>
    <p:sldId id="259" r:id="rId31"/>
    <p:sldId id="279" r:id="rId32"/>
    <p:sldId id="280" r:id="rId33"/>
    <p:sldId id="281" r:id="rId34"/>
    <p:sldId id="28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258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34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BF3EA2-623F-4D3C-A24F-EF8C1FD36C0D}" type="datetimeFigureOut">
              <a:rPr lang="en-US" smtClean="0"/>
              <a:t>9/17/2013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15A2E-D864-44F7-88E7-D839772EFCF4}" type="slidenum">
              <a:rPr lang="en-US" smtClean="0"/>
              <a:t>‹nr.›</a:t>
            </a:fld>
            <a:endParaRPr lang="en-US"/>
          </a:p>
        </p:txBody>
      </p:sp>
    </p:spTree>
    <p:extLst>
      <p:ext uri="{BB962C8B-B14F-4D97-AF65-F5344CB8AC3E}">
        <p14:creationId xmlns:p14="http://schemas.microsoft.com/office/powerpoint/2010/main" val="43626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cs typeface="Arial" pitchFamily="34" charset="0"/>
            </a:endParaRPr>
          </a:p>
        </p:txBody>
      </p:sp>
      <p:sp>
        <p:nvSpPr>
          <p:cNvPr id="28676" name="Slide Number Placeholder 3"/>
          <p:cNvSpPr>
            <a:spLocks noGrp="1"/>
          </p:cNvSpPr>
          <p:nvPr>
            <p:ph type="sldNum" sz="quarter" idx="5"/>
          </p:nvPr>
        </p:nvSpPr>
        <p:spPr>
          <a:noFill/>
        </p:spPr>
        <p:txBody>
          <a:bodyPr/>
          <a:lstStyle/>
          <a:p>
            <a:fld id="{3079409A-064E-4F87-9EB3-90CCAA1A42A5}" type="slidenum">
              <a:rPr lang="en-GB" smtClean="0">
                <a:solidFill>
                  <a:prstClr val="black"/>
                </a:solidFill>
                <a:cs typeface="Arial" pitchFamily="34" charset="0"/>
              </a:rPr>
              <a:pPr/>
              <a:t>2</a:t>
            </a:fld>
            <a:endParaRPr lang="en-GB" smtClean="0">
              <a:solidFill>
                <a:prstClr val="black"/>
              </a:solidFill>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cs typeface="Arial" pitchFamily="34" charset="0"/>
            </a:endParaRPr>
          </a:p>
        </p:txBody>
      </p:sp>
      <p:sp>
        <p:nvSpPr>
          <p:cNvPr id="28676" name="Slide Number Placeholder 3"/>
          <p:cNvSpPr>
            <a:spLocks noGrp="1"/>
          </p:cNvSpPr>
          <p:nvPr>
            <p:ph type="sldNum" sz="quarter" idx="5"/>
          </p:nvPr>
        </p:nvSpPr>
        <p:spPr>
          <a:noFill/>
        </p:spPr>
        <p:txBody>
          <a:bodyPr/>
          <a:lstStyle/>
          <a:p>
            <a:fld id="{3079409A-064E-4F87-9EB3-90CCAA1A42A5}" type="slidenum">
              <a:rPr lang="en-GB" smtClean="0">
                <a:solidFill>
                  <a:prstClr val="black"/>
                </a:solidFill>
                <a:cs typeface="Arial" pitchFamily="34" charset="0"/>
              </a:rPr>
              <a:pPr/>
              <a:t>12</a:t>
            </a:fld>
            <a:endParaRPr lang="en-GB" smtClean="0">
              <a:solidFill>
                <a:prstClr val="black"/>
              </a:solidFill>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cs typeface="Arial" pitchFamily="34" charset="0"/>
            </a:endParaRPr>
          </a:p>
        </p:txBody>
      </p:sp>
      <p:sp>
        <p:nvSpPr>
          <p:cNvPr id="28676" name="Slide Number Placeholder 3"/>
          <p:cNvSpPr>
            <a:spLocks noGrp="1"/>
          </p:cNvSpPr>
          <p:nvPr>
            <p:ph type="sldNum" sz="quarter" idx="5"/>
          </p:nvPr>
        </p:nvSpPr>
        <p:spPr>
          <a:noFill/>
        </p:spPr>
        <p:txBody>
          <a:bodyPr/>
          <a:lstStyle/>
          <a:p>
            <a:fld id="{3079409A-064E-4F87-9EB3-90CCAA1A42A5}" type="slidenum">
              <a:rPr lang="en-GB" smtClean="0">
                <a:solidFill>
                  <a:prstClr val="black"/>
                </a:solidFill>
                <a:cs typeface="Arial" pitchFamily="34" charset="0"/>
              </a:rPr>
              <a:pPr/>
              <a:t>13</a:t>
            </a:fld>
            <a:endParaRPr lang="en-GB" smtClean="0">
              <a:solidFill>
                <a:prstClr val="black"/>
              </a:solidFill>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cs typeface="Arial" pitchFamily="34" charset="0"/>
            </a:endParaRPr>
          </a:p>
        </p:txBody>
      </p:sp>
      <p:sp>
        <p:nvSpPr>
          <p:cNvPr id="28676" name="Slide Number Placeholder 3"/>
          <p:cNvSpPr>
            <a:spLocks noGrp="1"/>
          </p:cNvSpPr>
          <p:nvPr>
            <p:ph type="sldNum" sz="quarter" idx="5"/>
          </p:nvPr>
        </p:nvSpPr>
        <p:spPr>
          <a:noFill/>
        </p:spPr>
        <p:txBody>
          <a:bodyPr/>
          <a:lstStyle/>
          <a:p>
            <a:fld id="{3079409A-064E-4F87-9EB3-90CCAA1A42A5}" type="slidenum">
              <a:rPr lang="en-GB" smtClean="0">
                <a:solidFill>
                  <a:prstClr val="black"/>
                </a:solidFill>
                <a:cs typeface="Arial" pitchFamily="34" charset="0"/>
              </a:rPr>
              <a:pPr/>
              <a:t>14</a:t>
            </a:fld>
            <a:endParaRPr lang="en-GB" smtClean="0">
              <a:solidFill>
                <a:prstClr val="black"/>
              </a:solidFill>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cs typeface="Arial" pitchFamily="34" charset="0"/>
            </a:endParaRPr>
          </a:p>
        </p:txBody>
      </p:sp>
      <p:sp>
        <p:nvSpPr>
          <p:cNvPr id="28676" name="Slide Number Placeholder 3"/>
          <p:cNvSpPr>
            <a:spLocks noGrp="1"/>
          </p:cNvSpPr>
          <p:nvPr>
            <p:ph type="sldNum" sz="quarter" idx="5"/>
          </p:nvPr>
        </p:nvSpPr>
        <p:spPr>
          <a:noFill/>
        </p:spPr>
        <p:txBody>
          <a:bodyPr/>
          <a:lstStyle/>
          <a:p>
            <a:fld id="{3079409A-064E-4F87-9EB3-90CCAA1A42A5}" type="slidenum">
              <a:rPr lang="en-GB" smtClean="0">
                <a:solidFill>
                  <a:prstClr val="black"/>
                </a:solidFill>
                <a:cs typeface="Arial" pitchFamily="34" charset="0"/>
              </a:rPr>
              <a:pPr/>
              <a:t>16</a:t>
            </a:fld>
            <a:endParaRPr lang="en-GB" smtClean="0">
              <a:solidFill>
                <a:prstClr val="black"/>
              </a:solidFill>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cs typeface="Arial" pitchFamily="34" charset="0"/>
            </a:endParaRPr>
          </a:p>
        </p:txBody>
      </p:sp>
      <p:sp>
        <p:nvSpPr>
          <p:cNvPr id="28676" name="Slide Number Placeholder 3"/>
          <p:cNvSpPr>
            <a:spLocks noGrp="1"/>
          </p:cNvSpPr>
          <p:nvPr>
            <p:ph type="sldNum" sz="quarter" idx="5"/>
          </p:nvPr>
        </p:nvSpPr>
        <p:spPr>
          <a:noFill/>
        </p:spPr>
        <p:txBody>
          <a:bodyPr/>
          <a:lstStyle/>
          <a:p>
            <a:fld id="{3079409A-064E-4F87-9EB3-90CCAA1A42A5}" type="slidenum">
              <a:rPr lang="en-GB" smtClean="0">
                <a:solidFill>
                  <a:prstClr val="black"/>
                </a:solidFill>
                <a:cs typeface="Arial" pitchFamily="34" charset="0"/>
              </a:rPr>
              <a:pPr/>
              <a:t>30</a:t>
            </a:fld>
            <a:endParaRPr lang="en-GB" smtClean="0">
              <a:solidFill>
                <a:prstClr val="black"/>
              </a:solidFill>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cs typeface="Arial" pitchFamily="34" charset="0"/>
            </a:endParaRPr>
          </a:p>
        </p:txBody>
      </p:sp>
      <p:sp>
        <p:nvSpPr>
          <p:cNvPr id="28676" name="Slide Number Placeholder 3"/>
          <p:cNvSpPr>
            <a:spLocks noGrp="1"/>
          </p:cNvSpPr>
          <p:nvPr>
            <p:ph type="sldNum" sz="quarter" idx="5"/>
          </p:nvPr>
        </p:nvSpPr>
        <p:spPr>
          <a:noFill/>
        </p:spPr>
        <p:txBody>
          <a:bodyPr/>
          <a:lstStyle/>
          <a:p>
            <a:fld id="{3079409A-064E-4F87-9EB3-90CCAA1A42A5}" type="slidenum">
              <a:rPr lang="en-GB" smtClean="0">
                <a:solidFill>
                  <a:prstClr val="black"/>
                </a:solidFill>
                <a:cs typeface="Arial" pitchFamily="34" charset="0"/>
              </a:rPr>
              <a:pPr/>
              <a:t>3</a:t>
            </a:fld>
            <a:endParaRPr lang="en-GB" smtClean="0">
              <a:solidFill>
                <a:prstClr val="black"/>
              </a:solidFill>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cs typeface="Arial" pitchFamily="34" charset="0"/>
            </a:endParaRPr>
          </a:p>
        </p:txBody>
      </p:sp>
      <p:sp>
        <p:nvSpPr>
          <p:cNvPr id="28676" name="Slide Number Placeholder 3"/>
          <p:cNvSpPr>
            <a:spLocks noGrp="1"/>
          </p:cNvSpPr>
          <p:nvPr>
            <p:ph type="sldNum" sz="quarter" idx="5"/>
          </p:nvPr>
        </p:nvSpPr>
        <p:spPr>
          <a:noFill/>
        </p:spPr>
        <p:txBody>
          <a:bodyPr/>
          <a:lstStyle/>
          <a:p>
            <a:fld id="{3079409A-064E-4F87-9EB3-90CCAA1A42A5}" type="slidenum">
              <a:rPr lang="en-GB" smtClean="0">
                <a:solidFill>
                  <a:prstClr val="black"/>
                </a:solidFill>
                <a:cs typeface="Arial" pitchFamily="34" charset="0"/>
              </a:rPr>
              <a:pPr/>
              <a:t>5</a:t>
            </a:fld>
            <a:endParaRPr lang="en-GB" smtClean="0">
              <a:solidFill>
                <a:prstClr val="black"/>
              </a:solidFill>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cs typeface="Arial" pitchFamily="34" charset="0"/>
            </a:endParaRPr>
          </a:p>
        </p:txBody>
      </p:sp>
      <p:sp>
        <p:nvSpPr>
          <p:cNvPr id="28676" name="Slide Number Placeholder 3"/>
          <p:cNvSpPr>
            <a:spLocks noGrp="1"/>
          </p:cNvSpPr>
          <p:nvPr>
            <p:ph type="sldNum" sz="quarter" idx="5"/>
          </p:nvPr>
        </p:nvSpPr>
        <p:spPr>
          <a:noFill/>
        </p:spPr>
        <p:txBody>
          <a:bodyPr/>
          <a:lstStyle/>
          <a:p>
            <a:fld id="{3079409A-064E-4F87-9EB3-90CCAA1A42A5}" type="slidenum">
              <a:rPr lang="en-GB" smtClean="0">
                <a:solidFill>
                  <a:prstClr val="black"/>
                </a:solidFill>
                <a:cs typeface="Arial" pitchFamily="34" charset="0"/>
              </a:rPr>
              <a:pPr/>
              <a:t>6</a:t>
            </a:fld>
            <a:endParaRPr lang="en-GB" smtClean="0">
              <a:solidFill>
                <a:prstClr val="black"/>
              </a:solidFill>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cs typeface="Arial" pitchFamily="34" charset="0"/>
            </a:endParaRPr>
          </a:p>
        </p:txBody>
      </p:sp>
      <p:sp>
        <p:nvSpPr>
          <p:cNvPr id="28676" name="Slide Number Placeholder 3"/>
          <p:cNvSpPr>
            <a:spLocks noGrp="1"/>
          </p:cNvSpPr>
          <p:nvPr>
            <p:ph type="sldNum" sz="quarter" idx="5"/>
          </p:nvPr>
        </p:nvSpPr>
        <p:spPr>
          <a:noFill/>
        </p:spPr>
        <p:txBody>
          <a:bodyPr/>
          <a:lstStyle/>
          <a:p>
            <a:fld id="{3079409A-064E-4F87-9EB3-90CCAA1A42A5}" type="slidenum">
              <a:rPr lang="en-GB" smtClean="0">
                <a:solidFill>
                  <a:prstClr val="black"/>
                </a:solidFill>
                <a:cs typeface="Arial" pitchFamily="34" charset="0"/>
              </a:rPr>
              <a:pPr/>
              <a:t>7</a:t>
            </a:fld>
            <a:endParaRPr lang="en-GB" smtClean="0">
              <a:solidFill>
                <a:prstClr val="black"/>
              </a:solidFill>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cs typeface="Arial" pitchFamily="34" charset="0"/>
            </a:endParaRPr>
          </a:p>
        </p:txBody>
      </p:sp>
      <p:sp>
        <p:nvSpPr>
          <p:cNvPr id="28676" name="Slide Number Placeholder 3"/>
          <p:cNvSpPr>
            <a:spLocks noGrp="1"/>
          </p:cNvSpPr>
          <p:nvPr>
            <p:ph type="sldNum" sz="quarter" idx="5"/>
          </p:nvPr>
        </p:nvSpPr>
        <p:spPr>
          <a:noFill/>
        </p:spPr>
        <p:txBody>
          <a:bodyPr/>
          <a:lstStyle/>
          <a:p>
            <a:fld id="{3079409A-064E-4F87-9EB3-90CCAA1A42A5}" type="slidenum">
              <a:rPr lang="en-GB" smtClean="0">
                <a:solidFill>
                  <a:prstClr val="black"/>
                </a:solidFill>
                <a:cs typeface="Arial" pitchFamily="34" charset="0"/>
              </a:rPr>
              <a:pPr/>
              <a:t>8</a:t>
            </a:fld>
            <a:endParaRPr lang="en-GB" smtClean="0">
              <a:solidFill>
                <a:prstClr val="black"/>
              </a:solidFill>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cs typeface="Arial" pitchFamily="34" charset="0"/>
            </a:endParaRPr>
          </a:p>
        </p:txBody>
      </p:sp>
      <p:sp>
        <p:nvSpPr>
          <p:cNvPr id="28676" name="Slide Number Placeholder 3"/>
          <p:cNvSpPr>
            <a:spLocks noGrp="1"/>
          </p:cNvSpPr>
          <p:nvPr>
            <p:ph type="sldNum" sz="quarter" idx="5"/>
          </p:nvPr>
        </p:nvSpPr>
        <p:spPr>
          <a:noFill/>
        </p:spPr>
        <p:txBody>
          <a:bodyPr/>
          <a:lstStyle/>
          <a:p>
            <a:fld id="{3079409A-064E-4F87-9EB3-90CCAA1A42A5}" type="slidenum">
              <a:rPr lang="en-GB" smtClean="0">
                <a:solidFill>
                  <a:prstClr val="black"/>
                </a:solidFill>
                <a:cs typeface="Arial" pitchFamily="34" charset="0"/>
              </a:rPr>
              <a:pPr/>
              <a:t>9</a:t>
            </a:fld>
            <a:endParaRPr lang="en-GB" smtClean="0">
              <a:solidFill>
                <a:prstClr val="black"/>
              </a:solidFill>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cs typeface="Arial" pitchFamily="34" charset="0"/>
            </a:endParaRPr>
          </a:p>
        </p:txBody>
      </p:sp>
      <p:sp>
        <p:nvSpPr>
          <p:cNvPr id="28676" name="Slide Number Placeholder 3"/>
          <p:cNvSpPr>
            <a:spLocks noGrp="1"/>
          </p:cNvSpPr>
          <p:nvPr>
            <p:ph type="sldNum" sz="quarter" idx="5"/>
          </p:nvPr>
        </p:nvSpPr>
        <p:spPr>
          <a:noFill/>
        </p:spPr>
        <p:txBody>
          <a:bodyPr/>
          <a:lstStyle/>
          <a:p>
            <a:fld id="{3079409A-064E-4F87-9EB3-90CCAA1A42A5}" type="slidenum">
              <a:rPr lang="en-GB" smtClean="0">
                <a:solidFill>
                  <a:prstClr val="black"/>
                </a:solidFill>
                <a:cs typeface="Arial" pitchFamily="34" charset="0"/>
              </a:rPr>
              <a:pPr/>
              <a:t>10</a:t>
            </a:fld>
            <a:endParaRPr lang="en-GB" smtClean="0">
              <a:solidFill>
                <a:prstClr val="black"/>
              </a:solidFill>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cs typeface="Arial" pitchFamily="34" charset="0"/>
            </a:endParaRPr>
          </a:p>
        </p:txBody>
      </p:sp>
      <p:sp>
        <p:nvSpPr>
          <p:cNvPr id="28676" name="Slide Number Placeholder 3"/>
          <p:cNvSpPr>
            <a:spLocks noGrp="1"/>
          </p:cNvSpPr>
          <p:nvPr>
            <p:ph type="sldNum" sz="quarter" idx="5"/>
          </p:nvPr>
        </p:nvSpPr>
        <p:spPr>
          <a:noFill/>
        </p:spPr>
        <p:txBody>
          <a:bodyPr/>
          <a:lstStyle/>
          <a:p>
            <a:fld id="{3079409A-064E-4F87-9EB3-90CCAA1A42A5}" type="slidenum">
              <a:rPr lang="en-GB" smtClean="0">
                <a:solidFill>
                  <a:prstClr val="black"/>
                </a:solidFill>
                <a:cs typeface="Arial" pitchFamily="34" charset="0"/>
              </a:rPr>
              <a:pPr/>
              <a:t>11</a:t>
            </a:fld>
            <a:endParaRPr lang="en-GB" smtClean="0">
              <a:solidFill>
                <a:prstClr val="black"/>
              </a:solidFill>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774000" y="442800"/>
            <a:ext cx="6048000" cy="2124000"/>
          </a:xfrm>
        </p:spPr>
        <p:txBody>
          <a:bodyPr>
            <a:normAutofit/>
          </a:bodyPr>
          <a:lstStyle>
            <a:lvl1pPr>
              <a:defRPr sz="5000">
                <a:solidFill>
                  <a:schemeClr val="tx2"/>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759600" y="2656800"/>
            <a:ext cx="6048000" cy="986400"/>
          </a:xfr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dirty="0"/>
          </a:p>
        </p:txBody>
      </p:sp>
      <p:sp>
        <p:nvSpPr>
          <p:cNvPr id="8" name="Text Placeholder 7"/>
          <p:cNvSpPr>
            <a:spLocks noGrp="1"/>
          </p:cNvSpPr>
          <p:nvPr>
            <p:ph type="body" sz="quarter" idx="13" hasCustomPrompt="1"/>
          </p:nvPr>
        </p:nvSpPr>
        <p:spPr>
          <a:xfrm>
            <a:off x="777600" y="3888000"/>
            <a:ext cx="6048000" cy="216000"/>
          </a:xfrm>
        </p:spPr>
        <p:txBody>
          <a:bodyPr wrap="none">
            <a:noAutofit/>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dirty="0" smtClean="0"/>
              <a:t>06.11.2012</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025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oorloopdia">
    <p:bg>
      <p:bgPr>
        <a:solidFill>
          <a:schemeClr val="tx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260" y="232827"/>
            <a:ext cx="3816424" cy="5502110"/>
          </a:xfrm>
          <a:prstGeom prst="rect">
            <a:avLst/>
          </a:prstGeom>
        </p:spPr>
      </p:pic>
    </p:spTree>
    <p:extLst>
      <p:ext uri="{BB962C8B-B14F-4D97-AF65-F5344CB8AC3E}">
        <p14:creationId xmlns:p14="http://schemas.microsoft.com/office/powerpoint/2010/main" val="41791947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fsluiting">
    <p:bg>
      <p:bgPr>
        <a:solidFill>
          <a:schemeClr val="tx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31200" y="2815200"/>
            <a:ext cx="6048000" cy="1386000"/>
          </a:xfrm>
        </p:spPr>
        <p:txBody>
          <a:bodyPr>
            <a:noAutofit/>
          </a:bodyPr>
          <a:lstStyle>
            <a:lvl1pPr>
              <a:defRPr sz="5000">
                <a:solidFill>
                  <a:schemeClr val="bg1"/>
                </a:solidFill>
              </a:defRPr>
            </a:lvl1pPr>
          </a:lstStyle>
          <a:p>
            <a:r>
              <a:rPr lang="nl-NL" smtClean="0"/>
              <a:t>Klik om de stijl te bewerken</a:t>
            </a:r>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39014"/>
          <a:stretch/>
        </p:blipFill>
        <p:spPr>
          <a:xfrm>
            <a:off x="284400" y="284400"/>
            <a:ext cx="2595600" cy="2358000"/>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 t="62543" r="-1" b="14"/>
          <a:stretch/>
        </p:blipFill>
        <p:spPr>
          <a:xfrm>
            <a:off x="204451" y="5157352"/>
            <a:ext cx="2667600" cy="1440000"/>
          </a:xfrm>
          <a:prstGeom prst="rect">
            <a:avLst/>
          </a:prstGeom>
        </p:spPr>
      </p:pic>
    </p:spTree>
    <p:extLst>
      <p:ext uri="{BB962C8B-B14F-4D97-AF65-F5344CB8AC3E}">
        <p14:creationId xmlns:p14="http://schemas.microsoft.com/office/powerpoint/2010/main" val="7769399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a:xfrm>
            <a:off x="770400" y="1512000"/>
            <a:ext cx="7210800" cy="4752000"/>
          </a:xfrm>
        </p:spPr>
        <p:txBody>
          <a:bodyPr>
            <a:no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r>
              <a:rPr lang="nl-NL" smtClean="0">
                <a:solidFill>
                  <a:srgbClr val="E3004A"/>
                </a:solidFill>
              </a:rPr>
              <a:t>06.11.2012</a:t>
            </a:r>
            <a:endParaRPr lang="en-US" dirty="0">
              <a:solidFill>
                <a:srgbClr val="E3004A"/>
              </a:solidFill>
            </a:endParaRPr>
          </a:p>
        </p:txBody>
      </p:sp>
      <p:sp>
        <p:nvSpPr>
          <p:cNvPr id="5" name="Footer Placeholder 4"/>
          <p:cNvSpPr>
            <a:spLocks noGrp="1"/>
          </p:cNvSpPr>
          <p:nvPr>
            <p:ph type="ftr" sz="quarter" idx="11"/>
          </p:nvPr>
        </p:nvSpPr>
        <p:spPr/>
        <p:txBody>
          <a:bodyPr/>
          <a:lstStyle/>
          <a:p>
            <a:r>
              <a:rPr lang="nl-NL" smtClean="0">
                <a:solidFill>
                  <a:srgbClr val="E3004A"/>
                </a:solidFill>
              </a:rPr>
              <a:t>Voettekst vullen: Invoegen|Koptekst en voettekst / Insert|Header &amp; Footer</a:t>
            </a:r>
            <a:endParaRPr lang="en-US" dirty="0">
              <a:solidFill>
                <a:srgbClr val="E3004A"/>
              </a:solidFill>
            </a:endParaRPr>
          </a:p>
        </p:txBody>
      </p:sp>
      <p:sp>
        <p:nvSpPr>
          <p:cNvPr id="6" name="Slide Number Placeholder 5"/>
          <p:cNvSpPr>
            <a:spLocks noGrp="1"/>
          </p:cNvSpPr>
          <p:nvPr>
            <p:ph type="sldNum" sz="quarter" idx="12"/>
          </p:nvPr>
        </p:nvSpPr>
        <p:spPr/>
        <p:txBody>
          <a:bodyPr/>
          <a:lstStyle/>
          <a:p>
            <a:fld id="{AA59F789-2A09-4E87-83B9-E95F2BD77D54}" type="slidenum">
              <a:rPr lang="en-US" smtClean="0">
                <a:solidFill>
                  <a:srgbClr val="E3004A"/>
                </a:solidFill>
              </a:rPr>
              <a:pPr/>
              <a:t>‹nr.›</a:t>
            </a:fld>
            <a:endParaRPr lang="en-US" dirty="0">
              <a:solidFill>
                <a:srgbClr val="E3004A"/>
              </a:solidFill>
            </a:endParaRPr>
          </a:p>
        </p:txBody>
      </p:sp>
    </p:spTree>
    <p:extLst>
      <p:ext uri="{BB962C8B-B14F-4D97-AF65-F5344CB8AC3E}">
        <p14:creationId xmlns:p14="http://schemas.microsoft.com/office/powerpoint/2010/main" val="21757889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and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a:xfrm>
            <a:off x="770400" y="1512000"/>
            <a:ext cx="7210800" cy="2016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r>
              <a:rPr lang="nl-NL" smtClean="0">
                <a:solidFill>
                  <a:srgbClr val="E3004A"/>
                </a:solidFill>
              </a:rPr>
              <a:t>06.11.2012</a:t>
            </a:r>
            <a:endParaRPr lang="en-US" dirty="0">
              <a:solidFill>
                <a:srgbClr val="E3004A"/>
              </a:solidFill>
            </a:endParaRPr>
          </a:p>
        </p:txBody>
      </p:sp>
      <p:sp>
        <p:nvSpPr>
          <p:cNvPr id="5" name="Footer Placeholder 4"/>
          <p:cNvSpPr>
            <a:spLocks noGrp="1"/>
          </p:cNvSpPr>
          <p:nvPr>
            <p:ph type="ftr" sz="quarter" idx="11"/>
          </p:nvPr>
        </p:nvSpPr>
        <p:spPr/>
        <p:txBody>
          <a:bodyPr/>
          <a:lstStyle/>
          <a:p>
            <a:r>
              <a:rPr lang="nl-NL" smtClean="0">
                <a:solidFill>
                  <a:srgbClr val="E3004A"/>
                </a:solidFill>
              </a:rPr>
              <a:t>Voettekst vullen: Invoegen|Koptekst en voettekst / Insert|Header &amp; Footer</a:t>
            </a:r>
            <a:endParaRPr lang="en-US" dirty="0">
              <a:solidFill>
                <a:srgbClr val="E3004A"/>
              </a:solidFill>
            </a:endParaRPr>
          </a:p>
        </p:txBody>
      </p:sp>
      <p:sp>
        <p:nvSpPr>
          <p:cNvPr id="6" name="Slide Number Placeholder 5"/>
          <p:cNvSpPr>
            <a:spLocks noGrp="1"/>
          </p:cNvSpPr>
          <p:nvPr>
            <p:ph type="sldNum" sz="quarter" idx="12"/>
          </p:nvPr>
        </p:nvSpPr>
        <p:spPr/>
        <p:txBody>
          <a:bodyPr/>
          <a:lstStyle/>
          <a:p>
            <a:fld id="{AA59F789-2A09-4E87-83B9-E95F2BD77D54}" type="slidenum">
              <a:rPr lang="en-US" smtClean="0">
                <a:solidFill>
                  <a:srgbClr val="E3004A"/>
                </a:solidFill>
              </a:rPr>
              <a:pPr/>
              <a:t>‹nr.›</a:t>
            </a:fld>
            <a:endParaRPr lang="en-US" dirty="0">
              <a:solidFill>
                <a:srgbClr val="E3004A"/>
              </a:solidFill>
            </a:endParaRPr>
          </a:p>
        </p:txBody>
      </p:sp>
      <p:sp>
        <p:nvSpPr>
          <p:cNvPr id="8" name="Text Placeholder 7"/>
          <p:cNvSpPr>
            <a:spLocks noGrp="1"/>
          </p:cNvSpPr>
          <p:nvPr>
            <p:ph type="body" sz="quarter" idx="13"/>
          </p:nvPr>
        </p:nvSpPr>
        <p:spPr>
          <a:xfrm>
            <a:off x="770400" y="3780000"/>
            <a:ext cx="3492000" cy="1440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9" name="Text Placeholder 7"/>
          <p:cNvSpPr>
            <a:spLocks noGrp="1"/>
          </p:cNvSpPr>
          <p:nvPr>
            <p:ph type="body" sz="quarter" idx="14"/>
          </p:nvPr>
        </p:nvSpPr>
        <p:spPr>
          <a:xfrm>
            <a:off x="4453200" y="3780000"/>
            <a:ext cx="3492000" cy="1440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extLst>
      <p:ext uri="{BB962C8B-B14F-4D97-AF65-F5344CB8AC3E}">
        <p14:creationId xmlns:p14="http://schemas.microsoft.com/office/powerpoint/2010/main" val="25700873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2" name="Title 1"/>
          <p:cNvSpPr>
            <a:spLocks noGrp="1"/>
          </p:cNvSpPr>
          <p:nvPr>
            <p:ph type="title"/>
          </p:nvPr>
        </p:nvSpPr>
        <p:spPr>
          <a:xfrm>
            <a:off x="781200" y="403200"/>
            <a:ext cx="7148386" cy="525470"/>
          </a:xfrm>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788400" y="928670"/>
            <a:ext cx="7141186" cy="428628"/>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7" name="Date Placeholder 6"/>
          <p:cNvSpPr>
            <a:spLocks noGrp="1"/>
          </p:cNvSpPr>
          <p:nvPr>
            <p:ph type="dt" sz="half" idx="10"/>
          </p:nvPr>
        </p:nvSpPr>
        <p:spPr/>
        <p:txBody>
          <a:bodyPr/>
          <a:lstStyle/>
          <a:p>
            <a:r>
              <a:rPr lang="nl-NL" smtClean="0">
                <a:solidFill>
                  <a:srgbClr val="E3004A"/>
                </a:solidFill>
              </a:rPr>
              <a:t>06.11.2012</a:t>
            </a:r>
            <a:endParaRPr lang="en-US" dirty="0">
              <a:solidFill>
                <a:srgbClr val="E3004A"/>
              </a:solidFill>
            </a:endParaRPr>
          </a:p>
        </p:txBody>
      </p:sp>
      <p:sp>
        <p:nvSpPr>
          <p:cNvPr id="8" name="Footer Placeholder 7"/>
          <p:cNvSpPr>
            <a:spLocks noGrp="1"/>
          </p:cNvSpPr>
          <p:nvPr>
            <p:ph type="ftr" sz="quarter" idx="11"/>
          </p:nvPr>
        </p:nvSpPr>
        <p:spPr/>
        <p:txBody>
          <a:bodyPr/>
          <a:lstStyle/>
          <a:p>
            <a:r>
              <a:rPr lang="nl-NL" smtClean="0">
                <a:solidFill>
                  <a:srgbClr val="E3004A"/>
                </a:solidFill>
              </a:rPr>
              <a:t>Voettekst vullen: Invoegen|Koptekst en voettekst / Insert|Header &amp; Footer</a:t>
            </a:r>
            <a:endParaRPr lang="en-US" dirty="0">
              <a:solidFill>
                <a:srgbClr val="E3004A"/>
              </a:solidFill>
            </a:endParaRPr>
          </a:p>
        </p:txBody>
      </p:sp>
      <p:sp>
        <p:nvSpPr>
          <p:cNvPr id="9" name="Slide Number Placeholder 8"/>
          <p:cNvSpPr>
            <a:spLocks noGrp="1"/>
          </p:cNvSpPr>
          <p:nvPr>
            <p:ph type="sldNum" sz="quarter" idx="12"/>
          </p:nvPr>
        </p:nvSpPr>
        <p:spPr/>
        <p:txBody>
          <a:bodyPr/>
          <a:lstStyle/>
          <a:p>
            <a:fld id="{AA59F789-2A09-4E87-83B9-E95F2BD77D54}" type="slidenum">
              <a:rPr lang="en-US" smtClean="0">
                <a:solidFill>
                  <a:srgbClr val="E3004A"/>
                </a:solidFill>
              </a:rPr>
              <a:pPr/>
              <a:t>‹nr.›</a:t>
            </a:fld>
            <a:endParaRPr lang="en-US" dirty="0">
              <a:solidFill>
                <a:srgbClr val="E3004A"/>
              </a:solidFill>
            </a:endParaRPr>
          </a:p>
        </p:txBody>
      </p:sp>
      <p:sp>
        <p:nvSpPr>
          <p:cNvPr id="11" name="Chart Placeholder 10"/>
          <p:cNvSpPr>
            <a:spLocks noGrp="1"/>
          </p:cNvSpPr>
          <p:nvPr>
            <p:ph type="chart" sz="quarter" idx="13"/>
          </p:nvPr>
        </p:nvSpPr>
        <p:spPr>
          <a:xfrm>
            <a:off x="770400" y="1571613"/>
            <a:ext cx="3456000" cy="3571900"/>
          </a:xfrm>
        </p:spPr>
        <p:txBody>
          <a:bodyPr/>
          <a:lstStyle/>
          <a:p>
            <a:r>
              <a:rPr lang="nl-NL" smtClean="0"/>
              <a:t>Klik op het pictogram als u een grafiek wilt toevoegen</a:t>
            </a:r>
            <a:endParaRPr lang="en-US" dirty="0"/>
          </a:p>
        </p:txBody>
      </p:sp>
      <p:sp>
        <p:nvSpPr>
          <p:cNvPr id="12" name="Chart Placeholder 10"/>
          <p:cNvSpPr>
            <a:spLocks noGrp="1"/>
          </p:cNvSpPr>
          <p:nvPr>
            <p:ph type="chart" sz="quarter" idx="14"/>
          </p:nvPr>
        </p:nvSpPr>
        <p:spPr>
          <a:xfrm>
            <a:off x="4464000" y="1571613"/>
            <a:ext cx="3456000" cy="3571900"/>
          </a:xfrm>
        </p:spPr>
        <p:txBody>
          <a:bodyPr/>
          <a:lstStyle/>
          <a:p>
            <a:r>
              <a:rPr lang="nl-NL" smtClean="0"/>
              <a:t>Klik op het pictogram als u een grafiek wilt toevoegen</a:t>
            </a:r>
            <a:endParaRPr lang="en-US" dirty="0"/>
          </a:p>
        </p:txBody>
      </p:sp>
    </p:spTree>
    <p:extLst>
      <p:ext uri="{BB962C8B-B14F-4D97-AF65-F5344CB8AC3E}">
        <p14:creationId xmlns:p14="http://schemas.microsoft.com/office/powerpoint/2010/main" val="26384031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788400" y="1573200"/>
            <a:ext cx="3456000" cy="471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428000" y="1573200"/>
            <a:ext cx="3456000" cy="471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r>
              <a:rPr lang="nl-NL" smtClean="0">
                <a:solidFill>
                  <a:srgbClr val="E3004A"/>
                </a:solidFill>
              </a:rPr>
              <a:t>06.11.2012</a:t>
            </a:r>
            <a:endParaRPr lang="en-US" dirty="0">
              <a:solidFill>
                <a:srgbClr val="E3004A"/>
              </a:solidFill>
            </a:endParaRPr>
          </a:p>
        </p:txBody>
      </p:sp>
      <p:sp>
        <p:nvSpPr>
          <p:cNvPr id="6" name="Footer Placeholder 5"/>
          <p:cNvSpPr>
            <a:spLocks noGrp="1"/>
          </p:cNvSpPr>
          <p:nvPr>
            <p:ph type="ftr" sz="quarter" idx="11"/>
          </p:nvPr>
        </p:nvSpPr>
        <p:spPr/>
        <p:txBody>
          <a:bodyPr/>
          <a:lstStyle/>
          <a:p>
            <a:r>
              <a:rPr lang="nl-NL" smtClean="0">
                <a:solidFill>
                  <a:srgbClr val="E3004A"/>
                </a:solidFill>
              </a:rPr>
              <a:t>Voettekst vullen: Invoegen|Koptekst en voettekst / Insert|Header &amp; Footer</a:t>
            </a:r>
            <a:endParaRPr lang="en-US" dirty="0">
              <a:solidFill>
                <a:srgbClr val="E3004A"/>
              </a:solidFill>
            </a:endParaRPr>
          </a:p>
        </p:txBody>
      </p:sp>
      <p:sp>
        <p:nvSpPr>
          <p:cNvPr id="7" name="Slide Number Placeholder 6"/>
          <p:cNvSpPr>
            <a:spLocks noGrp="1"/>
          </p:cNvSpPr>
          <p:nvPr>
            <p:ph type="sldNum" sz="quarter" idx="12"/>
          </p:nvPr>
        </p:nvSpPr>
        <p:spPr/>
        <p:txBody>
          <a:bodyPr/>
          <a:lstStyle/>
          <a:p>
            <a:fld id="{AA59F789-2A09-4E87-83B9-E95F2BD77D54}" type="slidenum">
              <a:rPr lang="en-US" smtClean="0">
                <a:solidFill>
                  <a:srgbClr val="E3004A"/>
                </a:solidFill>
              </a:rPr>
              <a:pPr/>
              <a:t>‹nr.›</a:t>
            </a:fld>
            <a:endParaRPr lang="en-US" dirty="0">
              <a:solidFill>
                <a:srgbClr val="E3004A"/>
              </a:solidFill>
            </a:endParaRPr>
          </a:p>
        </p:txBody>
      </p:sp>
    </p:spTree>
    <p:extLst>
      <p:ext uri="{BB962C8B-B14F-4D97-AF65-F5344CB8AC3E}">
        <p14:creationId xmlns:p14="http://schemas.microsoft.com/office/powerpoint/2010/main" val="28786236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ck background">
    <p:bg>
      <p:bgPr>
        <a:solidFill>
          <a:schemeClr val="tx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r>
              <a:rPr lang="nl-NL" smtClean="0">
                <a:solidFill>
                  <a:srgbClr val="FFFFFF"/>
                </a:solidFill>
              </a:rPr>
              <a:t>06.11.2012</a:t>
            </a:r>
            <a:endParaRPr lang="en-US" dirty="0">
              <a:solidFill>
                <a:srgbClr val="FFFFFF"/>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nl-NL" smtClean="0">
                <a:solidFill>
                  <a:srgbClr val="FFFFFF"/>
                </a:solidFill>
              </a:rPr>
              <a:t>Voettekst vullen: Invoegen|Koptekst en voettekst / Insert|Header &amp; Footer</a:t>
            </a:r>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A59F789-2A09-4E87-83B9-E95F2BD77D54}" type="slidenum">
              <a:rPr lang="en-US" smtClean="0">
                <a:solidFill>
                  <a:srgbClr val="FFFFFF"/>
                </a:solidFill>
              </a:rPr>
              <a:pPr/>
              <a:t>‹nr.›</a:t>
            </a:fld>
            <a:endParaRPr lang="en-US" dirty="0">
              <a:solidFill>
                <a:srgbClr val="FFFFFF"/>
              </a:solidFill>
            </a:endParaRPr>
          </a:p>
        </p:txBody>
      </p:sp>
      <p:sp>
        <p:nvSpPr>
          <p:cNvPr id="9" name="Picture Placeholder 8"/>
          <p:cNvSpPr>
            <a:spLocks noGrp="1"/>
          </p:cNvSpPr>
          <p:nvPr>
            <p:ph type="pic" sz="quarter" idx="13"/>
          </p:nvPr>
        </p:nvSpPr>
        <p:spPr>
          <a:xfrm>
            <a:off x="788400" y="908720"/>
            <a:ext cx="7100378" cy="4752568"/>
          </a:xfrm>
        </p:spPr>
        <p:txBody>
          <a:bodyPr/>
          <a:lstStyle/>
          <a:p>
            <a:r>
              <a:rPr lang="nl-NL" smtClean="0"/>
              <a:t>Klik op het pictogram als u een afbeelding wilt toevoegen</a:t>
            </a:r>
            <a:endParaRPr lang="en-GB"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1199" y="5772012"/>
            <a:ext cx="780389" cy="703604"/>
          </a:xfrm>
          <a:prstGeom prst="rect">
            <a:avLst/>
          </a:prstGeom>
        </p:spPr>
      </p:pic>
    </p:spTree>
    <p:extLst>
      <p:ext uri="{BB962C8B-B14F-4D97-AF65-F5344CB8AC3E}">
        <p14:creationId xmlns:p14="http://schemas.microsoft.com/office/powerpoint/2010/main" val="15706235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788400" y="4359600"/>
            <a:ext cx="3456000" cy="63976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788400" y="1573200"/>
            <a:ext cx="3456000" cy="266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428000" y="4359600"/>
            <a:ext cx="3456000" cy="63976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428000" y="1573200"/>
            <a:ext cx="3456000" cy="266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r>
              <a:rPr lang="nl-NL" smtClean="0">
                <a:solidFill>
                  <a:srgbClr val="E3004A"/>
                </a:solidFill>
              </a:rPr>
              <a:t>06.11.2012</a:t>
            </a:r>
            <a:endParaRPr lang="en-US" dirty="0">
              <a:solidFill>
                <a:srgbClr val="E3004A"/>
              </a:solidFill>
            </a:endParaRPr>
          </a:p>
        </p:txBody>
      </p:sp>
      <p:sp>
        <p:nvSpPr>
          <p:cNvPr id="8" name="Footer Placeholder 7"/>
          <p:cNvSpPr>
            <a:spLocks noGrp="1"/>
          </p:cNvSpPr>
          <p:nvPr>
            <p:ph type="ftr" sz="quarter" idx="11"/>
          </p:nvPr>
        </p:nvSpPr>
        <p:spPr/>
        <p:txBody>
          <a:bodyPr/>
          <a:lstStyle/>
          <a:p>
            <a:r>
              <a:rPr lang="nl-NL" smtClean="0">
                <a:solidFill>
                  <a:srgbClr val="E3004A"/>
                </a:solidFill>
              </a:rPr>
              <a:t>Voettekst vullen: Invoegen|Koptekst en voettekst / Insert|Header &amp; Footer</a:t>
            </a:r>
            <a:endParaRPr lang="en-US" dirty="0">
              <a:solidFill>
                <a:srgbClr val="E3004A"/>
              </a:solidFill>
            </a:endParaRPr>
          </a:p>
        </p:txBody>
      </p:sp>
      <p:sp>
        <p:nvSpPr>
          <p:cNvPr id="9" name="Slide Number Placeholder 8"/>
          <p:cNvSpPr>
            <a:spLocks noGrp="1"/>
          </p:cNvSpPr>
          <p:nvPr>
            <p:ph type="sldNum" sz="quarter" idx="12"/>
          </p:nvPr>
        </p:nvSpPr>
        <p:spPr/>
        <p:txBody>
          <a:bodyPr/>
          <a:lstStyle/>
          <a:p>
            <a:fld id="{AA59F789-2A09-4E87-83B9-E95F2BD77D54}" type="slidenum">
              <a:rPr lang="en-US" smtClean="0">
                <a:solidFill>
                  <a:srgbClr val="E3004A"/>
                </a:solidFill>
              </a:rPr>
              <a:pPr/>
              <a:t>‹nr.›</a:t>
            </a:fld>
            <a:endParaRPr lang="en-US" dirty="0">
              <a:solidFill>
                <a:srgbClr val="E3004A"/>
              </a:solidFill>
            </a:endParaRPr>
          </a:p>
        </p:txBody>
      </p:sp>
    </p:spTree>
    <p:extLst>
      <p:ext uri="{BB962C8B-B14F-4D97-AF65-F5344CB8AC3E}">
        <p14:creationId xmlns:p14="http://schemas.microsoft.com/office/powerpoint/2010/main" val="4659803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r>
              <a:rPr lang="nl-NL" smtClean="0">
                <a:solidFill>
                  <a:srgbClr val="E3004A"/>
                </a:solidFill>
              </a:rPr>
              <a:t>06.11.2012</a:t>
            </a:r>
            <a:endParaRPr lang="en-US" dirty="0">
              <a:solidFill>
                <a:srgbClr val="E3004A"/>
              </a:solidFill>
            </a:endParaRPr>
          </a:p>
        </p:txBody>
      </p:sp>
      <p:sp>
        <p:nvSpPr>
          <p:cNvPr id="4" name="Footer Placeholder 3"/>
          <p:cNvSpPr>
            <a:spLocks noGrp="1"/>
          </p:cNvSpPr>
          <p:nvPr>
            <p:ph type="ftr" sz="quarter" idx="11"/>
          </p:nvPr>
        </p:nvSpPr>
        <p:spPr/>
        <p:txBody>
          <a:bodyPr/>
          <a:lstStyle/>
          <a:p>
            <a:r>
              <a:rPr lang="nl-NL" smtClean="0">
                <a:solidFill>
                  <a:srgbClr val="E3004A"/>
                </a:solidFill>
              </a:rPr>
              <a:t>Voettekst vullen: Invoegen|Koptekst en voettekst / Insert|Header &amp; Footer</a:t>
            </a:r>
            <a:endParaRPr lang="en-US" dirty="0">
              <a:solidFill>
                <a:srgbClr val="E3004A"/>
              </a:solidFill>
            </a:endParaRPr>
          </a:p>
        </p:txBody>
      </p:sp>
      <p:sp>
        <p:nvSpPr>
          <p:cNvPr id="5" name="Slide Number Placeholder 4"/>
          <p:cNvSpPr>
            <a:spLocks noGrp="1"/>
          </p:cNvSpPr>
          <p:nvPr>
            <p:ph type="sldNum" sz="quarter" idx="12"/>
          </p:nvPr>
        </p:nvSpPr>
        <p:spPr/>
        <p:txBody>
          <a:bodyPr/>
          <a:lstStyle/>
          <a:p>
            <a:fld id="{AA59F789-2A09-4E87-83B9-E95F2BD77D54}" type="slidenum">
              <a:rPr lang="en-US" smtClean="0">
                <a:solidFill>
                  <a:srgbClr val="E3004A"/>
                </a:solidFill>
              </a:rPr>
              <a:pPr/>
              <a:t>‹nr.›</a:t>
            </a:fld>
            <a:endParaRPr lang="en-US" dirty="0">
              <a:solidFill>
                <a:srgbClr val="E3004A"/>
              </a:solidFill>
            </a:endParaRPr>
          </a:p>
        </p:txBody>
      </p:sp>
    </p:spTree>
    <p:extLst>
      <p:ext uri="{BB962C8B-B14F-4D97-AF65-F5344CB8AC3E}">
        <p14:creationId xmlns:p14="http://schemas.microsoft.com/office/powerpoint/2010/main" val="38437578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smtClean="0">
                <a:solidFill>
                  <a:srgbClr val="E3004A"/>
                </a:solidFill>
              </a:rPr>
              <a:t>06.11.2012</a:t>
            </a:r>
            <a:endParaRPr lang="en-US" dirty="0">
              <a:solidFill>
                <a:srgbClr val="E3004A"/>
              </a:solidFill>
            </a:endParaRPr>
          </a:p>
        </p:txBody>
      </p:sp>
      <p:sp>
        <p:nvSpPr>
          <p:cNvPr id="3" name="Footer Placeholder 2"/>
          <p:cNvSpPr>
            <a:spLocks noGrp="1"/>
          </p:cNvSpPr>
          <p:nvPr>
            <p:ph type="ftr" sz="quarter" idx="11"/>
          </p:nvPr>
        </p:nvSpPr>
        <p:spPr/>
        <p:txBody>
          <a:bodyPr/>
          <a:lstStyle/>
          <a:p>
            <a:r>
              <a:rPr lang="nl-NL" smtClean="0">
                <a:solidFill>
                  <a:srgbClr val="E3004A"/>
                </a:solidFill>
              </a:rPr>
              <a:t>Voettekst vullen: Invoegen|Koptekst en voettekst / Insert|Header &amp; Footer</a:t>
            </a:r>
            <a:endParaRPr lang="en-US" dirty="0">
              <a:solidFill>
                <a:srgbClr val="E3004A"/>
              </a:solidFill>
            </a:endParaRPr>
          </a:p>
        </p:txBody>
      </p:sp>
      <p:sp>
        <p:nvSpPr>
          <p:cNvPr id="4" name="Slide Number Placeholder 3"/>
          <p:cNvSpPr>
            <a:spLocks noGrp="1"/>
          </p:cNvSpPr>
          <p:nvPr>
            <p:ph type="sldNum" sz="quarter" idx="12"/>
          </p:nvPr>
        </p:nvSpPr>
        <p:spPr/>
        <p:txBody>
          <a:bodyPr/>
          <a:lstStyle/>
          <a:p>
            <a:fld id="{AA59F789-2A09-4E87-83B9-E95F2BD77D54}" type="slidenum">
              <a:rPr lang="en-US" smtClean="0">
                <a:solidFill>
                  <a:srgbClr val="E3004A"/>
                </a:solidFill>
              </a:rPr>
              <a:pPr/>
              <a:t>‹nr.›</a:t>
            </a:fld>
            <a:endParaRPr lang="en-US" dirty="0">
              <a:solidFill>
                <a:srgbClr val="E3004A"/>
              </a:solidFill>
            </a:endParaRPr>
          </a:p>
        </p:txBody>
      </p:sp>
    </p:spTree>
    <p:extLst>
      <p:ext uri="{BB962C8B-B14F-4D97-AF65-F5344CB8AC3E}">
        <p14:creationId xmlns:p14="http://schemas.microsoft.com/office/powerpoint/2010/main" val="40679127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1200" y="403200"/>
            <a:ext cx="7200000" cy="957600"/>
          </a:xfrm>
          <a:prstGeom prst="rect">
            <a:avLst/>
          </a:prstGeom>
        </p:spPr>
        <p:txBody>
          <a:bodyPr vert="horz" lIns="0" tIns="0" rIns="0" bIns="0" rtlCol="0" anchor="t" anchorCtr="0">
            <a:normAutofit/>
          </a:bodyPr>
          <a:lstStyle/>
          <a:p>
            <a:r>
              <a:rPr lang="nl-NL" smtClean="0"/>
              <a:t>Klik om de stijl te bewerken</a:t>
            </a:r>
            <a:endParaRPr lang="en-US"/>
          </a:p>
        </p:txBody>
      </p:sp>
      <p:sp>
        <p:nvSpPr>
          <p:cNvPr id="3" name="Text Placeholder 2"/>
          <p:cNvSpPr>
            <a:spLocks noGrp="1"/>
          </p:cNvSpPr>
          <p:nvPr>
            <p:ph type="body" idx="1"/>
          </p:nvPr>
        </p:nvSpPr>
        <p:spPr>
          <a:xfrm>
            <a:off x="770400" y="1512000"/>
            <a:ext cx="7210800" cy="4716000"/>
          </a:xfrm>
          <a:prstGeom prst="rect">
            <a:avLst/>
          </a:prstGeom>
        </p:spPr>
        <p:txBody>
          <a:bodyPr vert="horz" lIns="0" tIns="0" rIns="0" bIns="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357950" y="6328800"/>
            <a:ext cx="774000" cy="180000"/>
          </a:xfrm>
          <a:prstGeom prst="rect">
            <a:avLst/>
          </a:prstGeom>
        </p:spPr>
        <p:txBody>
          <a:bodyPr vert="horz" wrap="none" lIns="0" tIns="0" rIns="0" bIns="0" rtlCol="0" anchor="b"/>
          <a:lstStyle>
            <a:lvl1pPr algn="l">
              <a:defRPr sz="1050">
                <a:solidFill>
                  <a:schemeClr val="tx2"/>
                </a:solidFill>
              </a:defRPr>
            </a:lvl1pPr>
          </a:lstStyle>
          <a:p>
            <a:r>
              <a:rPr lang="nl-NL" smtClean="0">
                <a:solidFill>
                  <a:srgbClr val="E3004A"/>
                </a:solidFill>
              </a:rPr>
              <a:t>06.11.2012</a:t>
            </a:r>
            <a:endParaRPr lang="en-US" dirty="0">
              <a:solidFill>
                <a:srgbClr val="E3004A"/>
              </a:solidFill>
            </a:endParaRPr>
          </a:p>
        </p:txBody>
      </p:sp>
      <p:sp>
        <p:nvSpPr>
          <p:cNvPr id="5" name="Footer Placeholder 4"/>
          <p:cNvSpPr>
            <a:spLocks noGrp="1"/>
          </p:cNvSpPr>
          <p:nvPr>
            <p:ph type="ftr" sz="quarter" idx="3"/>
          </p:nvPr>
        </p:nvSpPr>
        <p:spPr>
          <a:xfrm>
            <a:off x="1571604" y="6328800"/>
            <a:ext cx="4500594" cy="180000"/>
          </a:xfrm>
          <a:prstGeom prst="rect">
            <a:avLst/>
          </a:prstGeom>
        </p:spPr>
        <p:txBody>
          <a:bodyPr vert="horz" wrap="none" lIns="0" tIns="0" rIns="0" bIns="0" rtlCol="0" anchor="b" anchorCtr="0"/>
          <a:lstStyle>
            <a:lvl1pPr algn="r">
              <a:defRPr sz="1050">
                <a:solidFill>
                  <a:schemeClr val="tx2"/>
                </a:solidFill>
              </a:defRPr>
            </a:lvl1pPr>
          </a:lstStyle>
          <a:p>
            <a:r>
              <a:rPr lang="nl-NL" smtClean="0">
                <a:solidFill>
                  <a:srgbClr val="E3004A"/>
                </a:solidFill>
              </a:rPr>
              <a:t>Voettekst vullen: Invoegen|Koptekst en voettekst / Insert|Header &amp; Footer</a:t>
            </a:r>
            <a:endParaRPr lang="en-US" dirty="0">
              <a:solidFill>
                <a:srgbClr val="E3004A"/>
              </a:solidFill>
            </a:endParaRPr>
          </a:p>
        </p:txBody>
      </p:sp>
      <p:sp>
        <p:nvSpPr>
          <p:cNvPr id="6" name="Slide Number Placeholder 5"/>
          <p:cNvSpPr>
            <a:spLocks noGrp="1"/>
          </p:cNvSpPr>
          <p:nvPr>
            <p:ph type="sldNum" sz="quarter" idx="4"/>
          </p:nvPr>
        </p:nvSpPr>
        <p:spPr>
          <a:xfrm>
            <a:off x="7715272" y="6328800"/>
            <a:ext cx="398948" cy="180000"/>
          </a:xfrm>
          <a:prstGeom prst="rect">
            <a:avLst/>
          </a:prstGeom>
        </p:spPr>
        <p:txBody>
          <a:bodyPr vert="horz" wrap="none" lIns="0" tIns="0" rIns="0" bIns="0" rtlCol="0" anchor="b"/>
          <a:lstStyle>
            <a:lvl1pPr algn="l">
              <a:defRPr sz="1050">
                <a:solidFill>
                  <a:schemeClr val="tx2"/>
                </a:solidFill>
              </a:defRPr>
            </a:lvl1pPr>
          </a:lstStyle>
          <a:p>
            <a:fld id="{AA59F789-2A09-4E87-83B9-E95F2BD77D54}" type="slidenum">
              <a:rPr lang="en-US" smtClean="0">
                <a:solidFill>
                  <a:srgbClr val="E3004A"/>
                </a:solidFill>
              </a:rPr>
              <a:pPr/>
              <a:t>‹nr.›</a:t>
            </a:fld>
            <a:endParaRPr lang="en-US" dirty="0">
              <a:solidFill>
                <a:srgbClr val="E3004A"/>
              </a:solidFill>
            </a:endParaRPr>
          </a:p>
        </p:txBody>
      </p:sp>
      <p:pic>
        <p:nvPicPr>
          <p:cNvPr id="15" name="Picture 14" descr="Enkel logo naturalis.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6400" y="5771584"/>
            <a:ext cx="307228" cy="702000"/>
          </a:xfrm>
          <a:prstGeom prst="rect">
            <a:avLst/>
          </a:prstGeom>
        </p:spPr>
      </p:pic>
    </p:spTree>
    <p:extLst>
      <p:ext uri="{BB962C8B-B14F-4D97-AF65-F5344CB8AC3E}">
        <p14:creationId xmlns:p14="http://schemas.microsoft.com/office/powerpoint/2010/main" val="2148178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b="1" kern="1200" spc="-60" baseline="0">
          <a:solidFill>
            <a:schemeClr val="tx1"/>
          </a:solidFill>
          <a:latin typeface="+mj-lt"/>
          <a:ea typeface="+mj-ea"/>
          <a:cs typeface="+mj-cs"/>
        </a:defRPr>
      </a:lvl1pPr>
    </p:titleStyle>
    <p:bodyStyle>
      <a:lvl1pPr marL="201600" indent="-201600" algn="l" defTabSz="914400" rtl="0" eaLnBrk="1" latinLnBrk="0" hangingPunct="1">
        <a:lnSpc>
          <a:spcPct val="90000"/>
        </a:lnSpc>
        <a:spcBef>
          <a:spcPts val="0"/>
        </a:spcBef>
        <a:spcAft>
          <a:spcPts val="1200"/>
        </a:spcAft>
        <a:buFont typeface="Arial" pitchFamily="34" charset="0"/>
        <a:buNone/>
        <a:defRPr sz="2400" kern="1200">
          <a:solidFill>
            <a:schemeClr val="tx1"/>
          </a:solidFill>
          <a:latin typeface="+mn-lt"/>
          <a:ea typeface="+mn-ea"/>
          <a:cs typeface="+mn-cs"/>
        </a:defRPr>
      </a:lvl1pPr>
      <a:lvl2pPr marL="201600" indent="-201600" algn="l" defTabSz="914400" rtl="0" eaLnBrk="1" latinLnBrk="0" hangingPunct="1">
        <a:lnSpc>
          <a:spcPct val="90000"/>
        </a:lnSpc>
        <a:spcBef>
          <a:spcPts val="0"/>
        </a:spcBef>
        <a:spcAft>
          <a:spcPts val="1200"/>
        </a:spcAft>
        <a:buFont typeface="Arial" pitchFamily="34" charset="0"/>
        <a:buChar char="•"/>
        <a:defRPr sz="2400" kern="1200">
          <a:solidFill>
            <a:schemeClr val="tx1"/>
          </a:solidFill>
          <a:latin typeface="+mn-lt"/>
          <a:ea typeface="+mn-ea"/>
          <a:cs typeface="+mn-cs"/>
        </a:defRPr>
      </a:lvl2pPr>
      <a:lvl3pPr marL="201600" indent="-201600" algn="l" defTabSz="914400" rtl="0" eaLnBrk="1" latinLnBrk="0" hangingPunct="1">
        <a:lnSpc>
          <a:spcPct val="90000"/>
        </a:lnSpc>
        <a:spcBef>
          <a:spcPts val="0"/>
        </a:spcBef>
        <a:spcAft>
          <a:spcPts val="1200"/>
        </a:spcAft>
        <a:buFont typeface="Arial" pitchFamily="34" charset="0"/>
        <a:buChar char="•"/>
        <a:defRPr sz="2400" kern="1200">
          <a:solidFill>
            <a:schemeClr val="tx1"/>
          </a:solidFill>
          <a:latin typeface="+mn-lt"/>
          <a:ea typeface="+mn-ea"/>
          <a:cs typeface="+mn-cs"/>
        </a:defRPr>
      </a:lvl3pPr>
      <a:lvl4pPr marL="201600" indent="-201600" algn="l" defTabSz="914400" rtl="0" eaLnBrk="1" latinLnBrk="0" hangingPunct="1">
        <a:lnSpc>
          <a:spcPct val="90000"/>
        </a:lnSpc>
        <a:spcBef>
          <a:spcPts val="0"/>
        </a:spcBef>
        <a:spcAft>
          <a:spcPts val="1200"/>
        </a:spcAft>
        <a:buFont typeface="Arial" pitchFamily="34" charset="0"/>
        <a:buChar char="•"/>
        <a:defRPr sz="2400" kern="1200">
          <a:solidFill>
            <a:schemeClr val="tx1"/>
          </a:solidFill>
          <a:latin typeface="+mn-lt"/>
          <a:ea typeface="+mn-ea"/>
          <a:cs typeface="+mn-cs"/>
        </a:defRPr>
      </a:lvl4pPr>
      <a:lvl5pPr marL="201600" indent="-201600" algn="l" defTabSz="914400" rtl="0" eaLnBrk="1" latinLnBrk="0" hangingPunct="1">
        <a:lnSpc>
          <a:spcPct val="90000"/>
        </a:lnSpc>
        <a:spcBef>
          <a:spcPts val="0"/>
        </a:spcBef>
        <a:spcAft>
          <a:spcPts val="1200"/>
        </a:spcAft>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9.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18" Type="http://schemas.openxmlformats.org/officeDocument/2006/relationships/image" Target="../media/image57.jpeg"/><Relationship Id="rId3" Type="http://schemas.openxmlformats.org/officeDocument/2006/relationships/image" Target="../media/image42.jpeg"/><Relationship Id="rId7" Type="http://schemas.openxmlformats.org/officeDocument/2006/relationships/image" Target="../media/image46.png"/><Relationship Id="rId12" Type="http://schemas.openxmlformats.org/officeDocument/2006/relationships/image" Target="../media/image51.jpeg"/><Relationship Id="rId17" Type="http://schemas.openxmlformats.org/officeDocument/2006/relationships/image" Target="../media/image56.jpeg"/><Relationship Id="rId2" Type="http://schemas.openxmlformats.org/officeDocument/2006/relationships/notesSlide" Target="../notesSlides/notesSlide14.xml"/><Relationship Id="rId16"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5" Type="http://schemas.openxmlformats.org/officeDocument/2006/relationships/image" Target="../media/image5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jpeg"/></Relationships>
</file>

<file path=ppt/slides/_rels/slide3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eg"/><Relationship Id="rId1" Type="http://schemas.openxmlformats.org/officeDocument/2006/relationships/slideLayout" Target="../slideLayouts/slideLayout9.xml"/><Relationship Id="rId6" Type="http://schemas.openxmlformats.org/officeDocument/2006/relationships/image" Target="../media/image62.jpeg"/><Relationship Id="rId5" Type="http://schemas.openxmlformats.org/officeDocument/2006/relationships/image" Target="../media/image61.jpg"/><Relationship Id="rId4" Type="http://schemas.openxmlformats.org/officeDocument/2006/relationships/image" Target="../media/image6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3275856" y="1340768"/>
            <a:ext cx="5616624" cy="1200329"/>
          </a:xfrm>
          <a:prstGeom prst="rect">
            <a:avLst/>
          </a:prstGeom>
          <a:noFill/>
        </p:spPr>
        <p:txBody>
          <a:bodyPr wrap="square" rtlCol="0">
            <a:spAutoFit/>
          </a:bodyPr>
          <a:lstStyle/>
          <a:p>
            <a:pPr algn="r"/>
            <a:r>
              <a:rPr lang="nl-NL" sz="7200" b="1" dirty="0" smtClean="0"/>
              <a:t>SUPER-B</a:t>
            </a:r>
            <a:endParaRPr lang="en-US" sz="7200" b="1" dirty="0"/>
          </a:p>
        </p:txBody>
      </p:sp>
      <p:sp>
        <p:nvSpPr>
          <p:cNvPr id="4" name="TextBox 2"/>
          <p:cNvSpPr txBox="1"/>
          <p:nvPr/>
        </p:nvSpPr>
        <p:spPr>
          <a:xfrm flipH="1">
            <a:off x="4932040" y="3789040"/>
            <a:ext cx="3960440" cy="1754326"/>
          </a:xfrm>
          <a:prstGeom prst="rect">
            <a:avLst/>
          </a:prstGeom>
          <a:noFill/>
        </p:spPr>
        <p:txBody>
          <a:bodyPr wrap="square" rtlCol="0">
            <a:spAutoFit/>
          </a:bodyPr>
          <a:lstStyle/>
          <a:p>
            <a:pPr algn="r"/>
            <a:r>
              <a:rPr lang="nl-NL" sz="5400" b="1" dirty="0" smtClean="0"/>
              <a:t>Koos </a:t>
            </a:r>
            <a:r>
              <a:rPr lang="nl-NL" sz="5400" b="1" dirty="0" err="1" smtClean="0"/>
              <a:t>Biesmeijer</a:t>
            </a:r>
            <a:endParaRPr lang="en-US" sz="5400" b="1" dirty="0"/>
          </a:p>
        </p:txBody>
      </p:sp>
    </p:spTree>
    <p:extLst>
      <p:ext uri="{BB962C8B-B14F-4D97-AF65-F5344CB8AC3E}">
        <p14:creationId xmlns:p14="http://schemas.microsoft.com/office/powerpoint/2010/main" val="984844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1000" contrast="-6000"/>
                    </a14:imgEffect>
                  </a14:imgLayer>
                </a14:imgProps>
              </a:ext>
              <a:ext uri="{28A0092B-C50C-407E-A947-70E740481C1C}">
                <a14:useLocalDpi xmlns:a14="http://schemas.microsoft.com/office/drawing/2010/main" val="0"/>
              </a:ext>
            </a:extLst>
          </a:blip>
          <a:stretch>
            <a:fillRect/>
          </a:stretch>
        </p:blipFill>
        <p:spPr>
          <a:xfrm>
            <a:off x="1331641" y="1631594"/>
            <a:ext cx="1852041" cy="1428655"/>
          </a:xfrm>
          <a:prstGeom prst="rect">
            <a:avLst/>
          </a:prstGeom>
        </p:spPr>
      </p:pic>
      <p:sp>
        <p:nvSpPr>
          <p:cNvPr id="9" name="Rounded Rectangle 6"/>
          <p:cNvSpPr/>
          <p:nvPr/>
        </p:nvSpPr>
        <p:spPr>
          <a:xfrm>
            <a:off x="1331640" y="3573016"/>
            <a:ext cx="1872208" cy="25202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smtClean="0">
                <a:solidFill>
                  <a:schemeClr val="tx1"/>
                </a:solidFill>
              </a:rPr>
              <a:t>Drivers of </a:t>
            </a:r>
            <a:r>
              <a:rPr lang="nl-NL" dirty="0" err="1" smtClean="0">
                <a:solidFill>
                  <a:schemeClr val="tx1"/>
                </a:solidFill>
              </a:rPr>
              <a:t>pollinator</a:t>
            </a:r>
            <a:r>
              <a:rPr lang="nl-NL" dirty="0" smtClean="0">
                <a:solidFill>
                  <a:schemeClr val="tx1"/>
                </a:solidFill>
              </a:rPr>
              <a:t> </a:t>
            </a:r>
            <a:r>
              <a:rPr lang="nl-NL" dirty="0" err="1" smtClean="0">
                <a:solidFill>
                  <a:schemeClr val="tx1"/>
                </a:solidFill>
              </a:rPr>
              <a:t>loss</a:t>
            </a:r>
            <a:endParaRPr lang="nl-NL" dirty="0" smtClean="0">
              <a:solidFill>
                <a:schemeClr val="tx1"/>
              </a:solidFill>
            </a:endParaRPr>
          </a:p>
          <a:p>
            <a:pPr algn="ctr"/>
            <a:endParaRPr lang="nl-NL" dirty="0">
              <a:solidFill>
                <a:schemeClr val="tx1"/>
              </a:solidFill>
            </a:endParaRPr>
          </a:p>
          <a:p>
            <a:pPr algn="ctr"/>
            <a:r>
              <a:rPr lang="nl-NL" sz="1600" b="1" dirty="0" smtClean="0">
                <a:solidFill>
                  <a:schemeClr val="tx1"/>
                </a:solidFill>
              </a:rPr>
              <a:t>Rob Paxton</a:t>
            </a:r>
          </a:p>
          <a:p>
            <a:pPr algn="ctr"/>
            <a:r>
              <a:rPr lang="nl-NL" sz="1600" b="1" dirty="0" smtClean="0">
                <a:solidFill>
                  <a:schemeClr val="tx2"/>
                </a:solidFill>
              </a:rPr>
              <a:t>♂ </a:t>
            </a:r>
            <a:r>
              <a:rPr lang="nl-NL" sz="1600" dirty="0" smtClean="0">
                <a:solidFill>
                  <a:schemeClr val="tx2"/>
                </a:solidFill>
              </a:rPr>
              <a:t>[Germany</a:t>
            </a:r>
            <a:r>
              <a:rPr lang="nl-NL" sz="1600" dirty="0" smtClean="0">
                <a:solidFill>
                  <a:schemeClr val="tx2"/>
                </a:solidFill>
              </a:rPr>
              <a:t>]</a:t>
            </a:r>
          </a:p>
          <a:p>
            <a:pPr algn="ctr"/>
            <a:endParaRPr lang="nl-NL" sz="1600" dirty="0" smtClean="0">
              <a:solidFill>
                <a:schemeClr val="tx2"/>
              </a:solidFill>
            </a:endParaRPr>
          </a:p>
          <a:p>
            <a:pPr algn="ctr"/>
            <a:r>
              <a:rPr lang="nl-NL" sz="1600" b="1" dirty="0" smtClean="0">
                <a:solidFill>
                  <a:schemeClr val="tx1"/>
                </a:solidFill>
              </a:rPr>
              <a:t>Marc Brown</a:t>
            </a:r>
          </a:p>
          <a:p>
            <a:pPr algn="ctr"/>
            <a:r>
              <a:rPr lang="nl-NL" sz="1600" b="1" dirty="0" smtClean="0">
                <a:solidFill>
                  <a:schemeClr val="tx2"/>
                </a:solidFill>
              </a:rPr>
              <a:t>♂ </a:t>
            </a:r>
            <a:r>
              <a:rPr lang="nl-NL" sz="1600" dirty="0" smtClean="0">
                <a:solidFill>
                  <a:schemeClr val="tx2"/>
                </a:solidFill>
              </a:rPr>
              <a:t>[UK]</a:t>
            </a:r>
          </a:p>
        </p:txBody>
      </p:sp>
      <p:sp>
        <p:nvSpPr>
          <p:cNvPr id="17" name="TextBox 16"/>
          <p:cNvSpPr txBox="1"/>
          <p:nvPr/>
        </p:nvSpPr>
        <p:spPr>
          <a:xfrm>
            <a:off x="208052" y="260648"/>
            <a:ext cx="8684428" cy="769441"/>
          </a:xfrm>
          <a:prstGeom prst="rect">
            <a:avLst/>
          </a:prstGeom>
          <a:noFill/>
        </p:spPr>
        <p:txBody>
          <a:bodyPr wrap="square" rtlCol="0">
            <a:spAutoFit/>
          </a:bodyPr>
          <a:lstStyle/>
          <a:p>
            <a:pPr algn="ctr"/>
            <a:r>
              <a:rPr lang="nl-NL" sz="4400" b="1" dirty="0" smtClean="0">
                <a:solidFill>
                  <a:prstClr val="black"/>
                </a:solidFill>
              </a:rPr>
              <a:t>SUPER-B </a:t>
            </a:r>
            <a:r>
              <a:rPr lang="nl-NL" sz="4000" b="1" dirty="0" err="1" smtClean="0">
                <a:solidFill>
                  <a:schemeClr val="tx2"/>
                </a:solidFill>
              </a:rPr>
              <a:t>will</a:t>
            </a:r>
            <a:r>
              <a:rPr lang="nl-NL" sz="4000" b="1" dirty="0" smtClean="0">
                <a:solidFill>
                  <a:schemeClr val="tx2"/>
                </a:solidFill>
              </a:rPr>
              <a:t> </a:t>
            </a:r>
            <a:r>
              <a:rPr lang="nl-NL" sz="4000" b="1" dirty="0" err="1" smtClean="0">
                <a:solidFill>
                  <a:schemeClr val="tx2"/>
                </a:solidFill>
              </a:rPr>
              <a:t>address</a:t>
            </a:r>
            <a:r>
              <a:rPr lang="nl-NL" sz="4000" b="1" dirty="0" smtClean="0">
                <a:solidFill>
                  <a:schemeClr val="tx2"/>
                </a:solidFill>
              </a:rPr>
              <a:t>:</a:t>
            </a:r>
            <a:endParaRPr lang="en-US" sz="2800" b="1" dirty="0">
              <a:solidFill>
                <a:schemeClr val="tx2"/>
              </a:solidFill>
            </a:endParaRPr>
          </a:p>
        </p:txBody>
      </p:sp>
      <p:sp>
        <p:nvSpPr>
          <p:cNvPr id="2" name="Tekstvak 1"/>
          <p:cNvSpPr txBox="1"/>
          <p:nvPr/>
        </p:nvSpPr>
        <p:spPr>
          <a:xfrm>
            <a:off x="1685865" y="3060249"/>
            <a:ext cx="1301959" cy="584775"/>
          </a:xfrm>
          <a:prstGeom prst="rect">
            <a:avLst/>
          </a:prstGeom>
          <a:noFill/>
        </p:spPr>
        <p:txBody>
          <a:bodyPr wrap="none" rtlCol="0">
            <a:spAutoFit/>
          </a:bodyPr>
          <a:lstStyle/>
          <a:p>
            <a:r>
              <a:rPr lang="en-US" sz="3200" b="1" dirty="0" smtClean="0">
                <a:latin typeface="Arial Black" panose="020B0A04020102020204" pitchFamily="34" charset="0"/>
              </a:rPr>
              <a:t>WP 4</a:t>
            </a:r>
            <a:endParaRPr lang="en-GB" sz="3200" b="1" dirty="0">
              <a:latin typeface="Arial Black" panose="020B0A04020102020204" pitchFamily="34" charset="0"/>
            </a:endParaRPr>
          </a:p>
        </p:txBody>
      </p:sp>
      <p:sp>
        <p:nvSpPr>
          <p:cNvPr id="4" name="Rechthoek 3"/>
          <p:cNvSpPr/>
          <p:nvPr/>
        </p:nvSpPr>
        <p:spPr>
          <a:xfrm>
            <a:off x="3707904" y="1627129"/>
            <a:ext cx="5184576" cy="646331"/>
          </a:xfrm>
          <a:prstGeom prst="rect">
            <a:avLst/>
          </a:prstGeom>
        </p:spPr>
        <p:txBody>
          <a:bodyPr wrap="square">
            <a:spAutoFit/>
          </a:bodyPr>
          <a:lstStyle/>
          <a:p>
            <a:r>
              <a:rPr lang="en-US" b="1" dirty="0"/>
              <a:t>Determine whether managed and wild bee populations respond differentially to drivers</a:t>
            </a:r>
            <a:endParaRPr lang="en-GB" dirty="0"/>
          </a:p>
        </p:txBody>
      </p:sp>
      <p:sp>
        <p:nvSpPr>
          <p:cNvPr id="5" name="Rechthoek 4"/>
          <p:cNvSpPr/>
          <p:nvPr/>
        </p:nvSpPr>
        <p:spPr>
          <a:xfrm>
            <a:off x="3707904" y="2713601"/>
            <a:ext cx="5184576" cy="923330"/>
          </a:xfrm>
          <a:prstGeom prst="rect">
            <a:avLst/>
          </a:prstGeom>
        </p:spPr>
        <p:txBody>
          <a:bodyPr wrap="square">
            <a:spAutoFit/>
          </a:bodyPr>
          <a:lstStyle/>
          <a:p>
            <a:r>
              <a:rPr lang="en-US" b="1" dirty="0"/>
              <a:t>Determine whether the major drivers identified in Task 1 act differentially across European </a:t>
            </a:r>
            <a:r>
              <a:rPr lang="en-US" b="1" dirty="0" smtClean="0"/>
              <a:t>climatic </a:t>
            </a:r>
            <a:r>
              <a:rPr lang="en-GB" b="1" dirty="0" smtClean="0"/>
              <a:t>zones</a:t>
            </a:r>
            <a:endParaRPr lang="en-GB" dirty="0"/>
          </a:p>
        </p:txBody>
      </p:sp>
      <p:sp>
        <p:nvSpPr>
          <p:cNvPr id="6" name="Rechthoek 5"/>
          <p:cNvSpPr/>
          <p:nvPr/>
        </p:nvSpPr>
        <p:spPr>
          <a:xfrm>
            <a:off x="3707904" y="4077072"/>
            <a:ext cx="5184576" cy="1477328"/>
          </a:xfrm>
          <a:prstGeom prst="rect">
            <a:avLst/>
          </a:prstGeom>
        </p:spPr>
        <p:txBody>
          <a:bodyPr wrap="square">
            <a:spAutoFit/>
          </a:bodyPr>
          <a:lstStyle/>
          <a:p>
            <a:r>
              <a:rPr lang="en-US" b="1" dirty="0"/>
              <a:t>Develop a </a:t>
            </a:r>
            <a:r>
              <a:rPr lang="en-US" b="1" dirty="0" err="1"/>
              <a:t>modelling</a:t>
            </a:r>
            <a:r>
              <a:rPr lang="en-US" b="1" dirty="0"/>
              <a:t> approach to predict how changes in major drivers and their interactions </a:t>
            </a:r>
            <a:r>
              <a:rPr lang="en-US" b="1" dirty="0" smtClean="0"/>
              <a:t>will impact </a:t>
            </a:r>
            <a:r>
              <a:rPr lang="en-US" b="1" dirty="0"/>
              <a:t>wild and managed bee populations and the service provision of pollination</a:t>
            </a:r>
            <a:endParaRPr lang="en-GB" dirty="0"/>
          </a:p>
        </p:txBody>
      </p:sp>
    </p:spTree>
    <p:extLst>
      <p:ext uri="{BB962C8B-B14F-4D97-AF65-F5344CB8AC3E}">
        <p14:creationId xmlns:p14="http://schemas.microsoft.com/office/powerpoint/2010/main" val="336249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6"/>
          <p:cNvSpPr/>
          <p:nvPr/>
        </p:nvSpPr>
        <p:spPr>
          <a:xfrm>
            <a:off x="1331640" y="3212976"/>
            <a:ext cx="1872208" cy="25202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err="1" smtClean="0">
                <a:solidFill>
                  <a:schemeClr val="tx1"/>
                </a:solidFill>
              </a:rPr>
              <a:t>Dissemination</a:t>
            </a:r>
            <a:endParaRPr lang="nl-NL" dirty="0" smtClean="0">
              <a:solidFill>
                <a:schemeClr val="tx1"/>
              </a:solidFill>
            </a:endParaRPr>
          </a:p>
          <a:p>
            <a:pPr algn="ctr"/>
            <a:r>
              <a:rPr lang="nl-NL" dirty="0" smtClean="0">
                <a:solidFill>
                  <a:schemeClr val="tx1"/>
                </a:solidFill>
              </a:rPr>
              <a:t>Plan</a:t>
            </a:r>
            <a:endParaRPr lang="nl-NL" dirty="0" smtClean="0">
              <a:solidFill>
                <a:schemeClr val="tx1"/>
              </a:solidFill>
            </a:endParaRPr>
          </a:p>
          <a:p>
            <a:pPr algn="ctr"/>
            <a:endParaRPr lang="nl-NL" dirty="0">
              <a:solidFill>
                <a:schemeClr val="tx1"/>
              </a:solidFill>
            </a:endParaRPr>
          </a:p>
          <a:p>
            <a:pPr algn="ctr"/>
            <a:r>
              <a:rPr lang="nl-NL" sz="1600" b="1" dirty="0" err="1">
                <a:solidFill>
                  <a:schemeClr val="tx1"/>
                </a:solidFill>
              </a:rPr>
              <a:t>Lyubomir</a:t>
            </a:r>
            <a:r>
              <a:rPr lang="nl-NL" sz="1600" b="1" dirty="0">
                <a:solidFill>
                  <a:schemeClr val="tx1"/>
                </a:solidFill>
              </a:rPr>
              <a:t> </a:t>
            </a:r>
            <a:r>
              <a:rPr lang="nl-NL" sz="1600" b="1" dirty="0" err="1">
                <a:solidFill>
                  <a:schemeClr val="tx1"/>
                </a:solidFill>
              </a:rPr>
              <a:t>Penev</a:t>
            </a:r>
            <a:r>
              <a:rPr lang="nl-NL" sz="1600" b="1" dirty="0">
                <a:solidFill>
                  <a:schemeClr val="tx1"/>
                </a:solidFill>
              </a:rPr>
              <a:t> </a:t>
            </a:r>
            <a:r>
              <a:rPr lang="nl-NL" sz="1600" b="1" dirty="0">
                <a:solidFill>
                  <a:schemeClr val="tx2"/>
                </a:solidFill>
              </a:rPr>
              <a:t>♂ </a:t>
            </a:r>
            <a:r>
              <a:rPr lang="nl-NL" sz="1600" dirty="0">
                <a:solidFill>
                  <a:schemeClr val="tx2"/>
                </a:solidFill>
              </a:rPr>
              <a:t>[Bulgaria] </a:t>
            </a:r>
            <a:endParaRPr lang="nl-NL" sz="1600" dirty="0" smtClean="0">
              <a:solidFill>
                <a:schemeClr val="tx2"/>
              </a:solidFill>
            </a:endParaRPr>
          </a:p>
          <a:p>
            <a:pPr algn="ctr"/>
            <a:endParaRPr lang="nl-NL" sz="1600" dirty="0" smtClean="0">
              <a:solidFill>
                <a:schemeClr val="tx2"/>
              </a:solidFill>
            </a:endParaRPr>
          </a:p>
          <a:p>
            <a:pPr algn="ctr"/>
            <a:r>
              <a:rPr lang="nl-NL" sz="1600" b="1" dirty="0" err="1" smtClean="0">
                <a:solidFill>
                  <a:schemeClr val="tx1"/>
                </a:solidFill>
              </a:rPr>
              <a:t>Llynn</a:t>
            </a:r>
            <a:r>
              <a:rPr lang="nl-NL" sz="1600" b="1" dirty="0" smtClean="0">
                <a:solidFill>
                  <a:schemeClr val="tx1"/>
                </a:solidFill>
              </a:rPr>
              <a:t> </a:t>
            </a:r>
            <a:r>
              <a:rPr lang="nl-NL" sz="1600" b="1" dirty="0">
                <a:solidFill>
                  <a:schemeClr val="tx1"/>
                </a:solidFill>
              </a:rPr>
              <a:t>Dicks </a:t>
            </a:r>
            <a:r>
              <a:rPr lang="nl-NL" sz="1600" dirty="0">
                <a:solidFill>
                  <a:schemeClr val="tx2"/>
                </a:solidFill>
              </a:rPr>
              <a:t>♀ [UK]</a:t>
            </a:r>
            <a:endParaRPr lang="nl-NL" sz="1600" b="1" dirty="0">
              <a:solidFill>
                <a:schemeClr val="tx1"/>
              </a:solidFill>
            </a:endParaRPr>
          </a:p>
        </p:txBody>
      </p:sp>
      <p:sp>
        <p:nvSpPr>
          <p:cNvPr id="17" name="TextBox 16"/>
          <p:cNvSpPr txBox="1"/>
          <p:nvPr/>
        </p:nvSpPr>
        <p:spPr>
          <a:xfrm>
            <a:off x="208052" y="260648"/>
            <a:ext cx="8684428" cy="769441"/>
          </a:xfrm>
          <a:prstGeom prst="rect">
            <a:avLst/>
          </a:prstGeom>
          <a:noFill/>
        </p:spPr>
        <p:txBody>
          <a:bodyPr wrap="square" rtlCol="0">
            <a:spAutoFit/>
          </a:bodyPr>
          <a:lstStyle/>
          <a:p>
            <a:pPr algn="ctr"/>
            <a:r>
              <a:rPr lang="nl-NL" sz="4400" b="1" dirty="0" smtClean="0">
                <a:solidFill>
                  <a:prstClr val="black"/>
                </a:solidFill>
              </a:rPr>
              <a:t>SUPER-B </a:t>
            </a:r>
            <a:r>
              <a:rPr lang="nl-NL" sz="4000" b="1" dirty="0" err="1" smtClean="0">
                <a:solidFill>
                  <a:schemeClr val="tx2"/>
                </a:solidFill>
              </a:rPr>
              <a:t>dissemination</a:t>
            </a:r>
            <a:r>
              <a:rPr lang="nl-NL" sz="4000" b="1" dirty="0" smtClean="0">
                <a:solidFill>
                  <a:schemeClr val="tx2"/>
                </a:solidFill>
              </a:rPr>
              <a:t> plan</a:t>
            </a:r>
            <a:endParaRPr lang="en-US" sz="2800" b="1" dirty="0">
              <a:solidFill>
                <a:schemeClr val="tx2"/>
              </a:solidFill>
            </a:endParaRPr>
          </a:p>
        </p:txBody>
      </p:sp>
      <p:pic>
        <p:nvPicPr>
          <p:cNvPr id="12" name="Picture 2" descr="\\nnm.local\dino\koos.biesmeijer\Downloads\IMG_755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322" t="28354"/>
          <a:stretch/>
        </p:blipFill>
        <p:spPr bwMode="auto">
          <a:xfrm>
            <a:off x="1331641" y="1779405"/>
            <a:ext cx="1852617" cy="1217547"/>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3851920" y="1779405"/>
            <a:ext cx="5112568" cy="3970318"/>
          </a:xfrm>
          <a:prstGeom prst="rect">
            <a:avLst/>
          </a:prstGeom>
        </p:spPr>
        <p:txBody>
          <a:bodyPr wrap="square">
            <a:spAutoFit/>
          </a:bodyPr>
          <a:lstStyle/>
          <a:p>
            <a:r>
              <a:rPr lang="en-GB" b="1" dirty="0" smtClean="0"/>
              <a:t>Website with dedicated stakeholder section and materials</a:t>
            </a:r>
          </a:p>
          <a:p>
            <a:endParaRPr lang="en-GB" b="1" dirty="0"/>
          </a:p>
          <a:p>
            <a:r>
              <a:rPr lang="en-GB" b="1" dirty="0" smtClean="0"/>
              <a:t>Research-stakeholder </a:t>
            </a:r>
            <a:r>
              <a:rPr lang="en-GB" b="1" dirty="0"/>
              <a:t>agenda-setting </a:t>
            </a:r>
            <a:r>
              <a:rPr lang="en-GB" b="1" dirty="0" smtClean="0"/>
              <a:t>workshop</a:t>
            </a:r>
          </a:p>
          <a:p>
            <a:endParaRPr lang="en-US" b="1" dirty="0"/>
          </a:p>
          <a:p>
            <a:r>
              <a:rPr lang="en-US" b="1" dirty="0" smtClean="0"/>
              <a:t>Workshop to identify policy opportunities</a:t>
            </a:r>
          </a:p>
          <a:p>
            <a:endParaRPr lang="en-US" b="1" dirty="0"/>
          </a:p>
          <a:p>
            <a:r>
              <a:rPr lang="en-US" b="1" dirty="0" smtClean="0"/>
              <a:t>Outreach training for scientists</a:t>
            </a:r>
          </a:p>
          <a:p>
            <a:endParaRPr lang="en-US" b="1" dirty="0"/>
          </a:p>
          <a:p>
            <a:r>
              <a:rPr lang="en-US" b="1" dirty="0" smtClean="0"/>
              <a:t>Build partnerships between farmers, business, beekeepers, professionals</a:t>
            </a:r>
          </a:p>
          <a:p>
            <a:endParaRPr lang="en-US" b="1" dirty="0"/>
          </a:p>
          <a:p>
            <a:r>
              <a:rPr lang="en-US" b="1" dirty="0" smtClean="0"/>
              <a:t>…and much more</a:t>
            </a:r>
            <a:endParaRPr lang="en-GB" b="1" dirty="0"/>
          </a:p>
        </p:txBody>
      </p:sp>
    </p:spTree>
    <p:extLst>
      <p:ext uri="{BB962C8B-B14F-4D97-AF65-F5344CB8AC3E}">
        <p14:creationId xmlns:p14="http://schemas.microsoft.com/office/powerpoint/2010/main" val="3979416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6242" y="1700808"/>
            <a:ext cx="8650253" cy="4752528"/>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260648"/>
            <a:ext cx="8684428" cy="769441"/>
          </a:xfrm>
          <a:prstGeom prst="rect">
            <a:avLst/>
          </a:prstGeom>
          <a:noFill/>
        </p:spPr>
        <p:txBody>
          <a:bodyPr wrap="square" rtlCol="0">
            <a:spAutoFit/>
          </a:bodyPr>
          <a:lstStyle/>
          <a:p>
            <a:pPr algn="ctr"/>
            <a:r>
              <a:rPr lang="nl-NL" sz="4400" b="1" dirty="0" smtClean="0">
                <a:solidFill>
                  <a:prstClr val="black"/>
                </a:solidFill>
              </a:rPr>
              <a:t>SUPER-B </a:t>
            </a:r>
            <a:r>
              <a:rPr lang="nl-NL" sz="4000" b="1" dirty="0" err="1" smtClean="0">
                <a:solidFill>
                  <a:schemeClr val="tx2"/>
                </a:solidFill>
              </a:rPr>
              <a:t>Structure</a:t>
            </a:r>
            <a:endParaRPr lang="en-US" sz="2800" b="1" dirty="0">
              <a:solidFill>
                <a:schemeClr val="tx2"/>
              </a:solidFill>
            </a:endParaRPr>
          </a:p>
        </p:txBody>
      </p:sp>
      <p:sp>
        <p:nvSpPr>
          <p:cNvPr id="3" name="Rounded Rectangle 2"/>
          <p:cNvSpPr/>
          <p:nvPr/>
        </p:nvSpPr>
        <p:spPr>
          <a:xfrm>
            <a:off x="899592" y="2852936"/>
            <a:ext cx="1872208" cy="25202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smtClean="0">
                <a:solidFill>
                  <a:schemeClr val="tx1"/>
                </a:solidFill>
              </a:rPr>
              <a:t>Benefits of </a:t>
            </a:r>
            <a:r>
              <a:rPr lang="nl-NL" dirty="0" err="1" smtClean="0">
                <a:solidFill>
                  <a:schemeClr val="tx1"/>
                </a:solidFill>
              </a:rPr>
              <a:t>pollination</a:t>
            </a:r>
            <a:r>
              <a:rPr lang="nl-NL" dirty="0" smtClean="0">
                <a:solidFill>
                  <a:schemeClr val="tx1"/>
                </a:solidFill>
              </a:rPr>
              <a:t> services</a:t>
            </a:r>
          </a:p>
          <a:p>
            <a:pPr algn="ctr"/>
            <a:endParaRPr lang="nl-NL" dirty="0">
              <a:solidFill>
                <a:schemeClr val="tx1"/>
              </a:solidFill>
            </a:endParaRPr>
          </a:p>
          <a:p>
            <a:pPr algn="ctr"/>
            <a:r>
              <a:rPr lang="nl-NL" sz="1600" b="1" dirty="0" smtClean="0">
                <a:solidFill>
                  <a:schemeClr val="tx1"/>
                </a:solidFill>
              </a:rPr>
              <a:t>Simon Potts </a:t>
            </a:r>
          </a:p>
          <a:p>
            <a:pPr algn="ctr"/>
            <a:r>
              <a:rPr lang="nl-NL" sz="1600" b="1" dirty="0" smtClean="0">
                <a:solidFill>
                  <a:schemeClr val="tx2"/>
                </a:solidFill>
              </a:rPr>
              <a:t>♂</a:t>
            </a:r>
            <a:r>
              <a:rPr lang="nl-NL" sz="1600" b="1" dirty="0">
                <a:solidFill>
                  <a:schemeClr val="tx2"/>
                </a:solidFill>
              </a:rPr>
              <a:t> </a:t>
            </a:r>
            <a:r>
              <a:rPr lang="nl-NL" sz="1600" dirty="0" smtClean="0">
                <a:solidFill>
                  <a:schemeClr val="tx2"/>
                </a:solidFill>
              </a:rPr>
              <a:t>[UK]</a:t>
            </a:r>
          </a:p>
          <a:p>
            <a:pPr algn="ctr"/>
            <a:r>
              <a:rPr lang="nl-NL" sz="1400" b="1" dirty="0" smtClean="0">
                <a:solidFill>
                  <a:schemeClr val="tx1"/>
                </a:solidFill>
              </a:rPr>
              <a:t>Mette Termansen </a:t>
            </a:r>
          </a:p>
          <a:p>
            <a:pPr algn="ctr"/>
            <a:r>
              <a:rPr lang="nl-NL" sz="1600" dirty="0" smtClean="0">
                <a:solidFill>
                  <a:schemeClr val="tx2"/>
                </a:solidFill>
              </a:rPr>
              <a:t>♀ [Denmark]</a:t>
            </a:r>
          </a:p>
        </p:txBody>
      </p:sp>
      <p:sp>
        <p:nvSpPr>
          <p:cNvPr id="5" name="Rounded Rectangle 4"/>
          <p:cNvSpPr/>
          <p:nvPr/>
        </p:nvSpPr>
        <p:spPr>
          <a:xfrm>
            <a:off x="2918611" y="2852936"/>
            <a:ext cx="1872208" cy="25202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err="1" smtClean="0">
                <a:solidFill>
                  <a:schemeClr val="tx1"/>
                </a:solidFill>
              </a:rPr>
              <a:t>Pollination</a:t>
            </a:r>
            <a:r>
              <a:rPr lang="nl-NL" dirty="0" smtClean="0">
                <a:solidFill>
                  <a:schemeClr val="tx1"/>
                </a:solidFill>
              </a:rPr>
              <a:t> service delivery</a:t>
            </a:r>
          </a:p>
          <a:p>
            <a:pPr algn="ctr"/>
            <a:endParaRPr lang="nl-NL" dirty="0" smtClean="0">
              <a:solidFill>
                <a:schemeClr val="tx1"/>
              </a:solidFill>
            </a:endParaRPr>
          </a:p>
          <a:p>
            <a:pPr algn="ctr"/>
            <a:endParaRPr lang="nl-NL" dirty="0">
              <a:solidFill>
                <a:schemeClr val="tx1"/>
              </a:solidFill>
            </a:endParaRPr>
          </a:p>
          <a:p>
            <a:pPr algn="ctr"/>
            <a:r>
              <a:rPr lang="nl-NL" sz="1600" b="1" dirty="0" err="1" smtClean="0">
                <a:solidFill>
                  <a:schemeClr val="tx1"/>
                </a:solidFill>
              </a:rPr>
              <a:t>Alex</a:t>
            </a:r>
            <a:r>
              <a:rPr lang="nl-NL" sz="1600" b="1" dirty="0" smtClean="0">
                <a:solidFill>
                  <a:schemeClr val="tx1"/>
                </a:solidFill>
              </a:rPr>
              <a:t> Klein </a:t>
            </a:r>
          </a:p>
          <a:p>
            <a:pPr algn="ctr"/>
            <a:r>
              <a:rPr lang="nl-NL" sz="1600" dirty="0" smtClean="0">
                <a:solidFill>
                  <a:schemeClr val="tx2"/>
                </a:solidFill>
              </a:rPr>
              <a:t>♀[Germany]</a:t>
            </a:r>
          </a:p>
          <a:p>
            <a:pPr algn="ctr"/>
            <a:r>
              <a:rPr lang="nl-NL" sz="1400" b="1" dirty="0" smtClean="0">
                <a:solidFill>
                  <a:schemeClr val="tx1"/>
                </a:solidFill>
              </a:rPr>
              <a:t>Luisa Carvalheiro</a:t>
            </a:r>
          </a:p>
          <a:p>
            <a:pPr algn="ctr"/>
            <a:r>
              <a:rPr lang="nl-NL" sz="1600" dirty="0" smtClean="0">
                <a:solidFill>
                  <a:schemeClr val="tx2"/>
                </a:solidFill>
              </a:rPr>
              <a:t>♀ [Portugal]</a:t>
            </a:r>
          </a:p>
        </p:txBody>
      </p:sp>
      <p:sp>
        <p:nvSpPr>
          <p:cNvPr id="6" name="Rounded Rectangle 5"/>
          <p:cNvSpPr/>
          <p:nvPr/>
        </p:nvSpPr>
        <p:spPr>
          <a:xfrm>
            <a:off x="4937630" y="2852936"/>
            <a:ext cx="1872208" cy="25202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err="1" smtClean="0">
                <a:solidFill>
                  <a:schemeClr val="tx1"/>
                </a:solidFill>
              </a:rPr>
              <a:t>Mitigating</a:t>
            </a:r>
            <a:r>
              <a:rPr lang="nl-NL" dirty="0" smtClean="0">
                <a:solidFill>
                  <a:schemeClr val="tx1"/>
                </a:solidFill>
              </a:rPr>
              <a:t> </a:t>
            </a:r>
            <a:r>
              <a:rPr lang="nl-NL" dirty="0" err="1" smtClean="0">
                <a:solidFill>
                  <a:schemeClr val="tx1"/>
                </a:solidFill>
              </a:rPr>
              <a:t>pollination</a:t>
            </a:r>
            <a:r>
              <a:rPr lang="nl-NL" dirty="0" smtClean="0">
                <a:solidFill>
                  <a:schemeClr val="tx1"/>
                </a:solidFill>
              </a:rPr>
              <a:t> </a:t>
            </a:r>
            <a:r>
              <a:rPr lang="nl-NL" dirty="0" err="1" smtClean="0">
                <a:solidFill>
                  <a:schemeClr val="tx1"/>
                </a:solidFill>
              </a:rPr>
              <a:t>loss</a:t>
            </a:r>
            <a:endParaRPr lang="nl-NL" dirty="0" smtClean="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r>
              <a:rPr lang="nl-NL" sz="1600" b="1" dirty="0" smtClean="0">
                <a:solidFill>
                  <a:schemeClr val="tx1"/>
                </a:solidFill>
              </a:rPr>
              <a:t>David Kleijn </a:t>
            </a:r>
          </a:p>
          <a:p>
            <a:pPr algn="ctr"/>
            <a:r>
              <a:rPr lang="nl-NL" sz="1600" b="1" dirty="0" smtClean="0">
                <a:solidFill>
                  <a:schemeClr val="tx2"/>
                </a:solidFill>
              </a:rPr>
              <a:t>♂ </a:t>
            </a:r>
            <a:r>
              <a:rPr lang="nl-NL" sz="1600" dirty="0" smtClean="0">
                <a:solidFill>
                  <a:schemeClr val="tx2"/>
                </a:solidFill>
              </a:rPr>
              <a:t>[Netherlands]</a:t>
            </a:r>
          </a:p>
          <a:p>
            <a:pPr algn="ctr"/>
            <a:r>
              <a:rPr lang="nl-NL" sz="1400" b="1" dirty="0" smtClean="0">
                <a:solidFill>
                  <a:schemeClr val="tx1"/>
                </a:solidFill>
              </a:rPr>
              <a:t>Tjeerd </a:t>
            </a:r>
            <a:r>
              <a:rPr lang="nl-NL" sz="1400" b="1" dirty="0" err="1" smtClean="0">
                <a:solidFill>
                  <a:schemeClr val="tx1"/>
                </a:solidFill>
              </a:rPr>
              <a:t>Blacquiere</a:t>
            </a:r>
            <a:endParaRPr lang="nl-NL" sz="1400" b="1" dirty="0" smtClean="0">
              <a:solidFill>
                <a:schemeClr val="tx1"/>
              </a:solidFill>
            </a:endParaRPr>
          </a:p>
          <a:p>
            <a:pPr algn="ctr"/>
            <a:r>
              <a:rPr lang="nl-NL" sz="1600" b="1" dirty="0" smtClean="0">
                <a:solidFill>
                  <a:schemeClr val="tx2"/>
                </a:solidFill>
              </a:rPr>
              <a:t>♂ </a:t>
            </a:r>
            <a:r>
              <a:rPr lang="nl-NL" sz="1600" dirty="0" smtClean="0">
                <a:solidFill>
                  <a:schemeClr val="tx2"/>
                </a:solidFill>
              </a:rPr>
              <a:t>[Netherlands]</a:t>
            </a:r>
          </a:p>
        </p:txBody>
      </p:sp>
      <p:sp>
        <p:nvSpPr>
          <p:cNvPr id="7" name="Rounded Rectangle 6"/>
          <p:cNvSpPr/>
          <p:nvPr/>
        </p:nvSpPr>
        <p:spPr>
          <a:xfrm>
            <a:off x="6956648" y="2852936"/>
            <a:ext cx="1872208" cy="25202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smtClean="0">
                <a:solidFill>
                  <a:schemeClr val="tx1"/>
                </a:solidFill>
              </a:rPr>
              <a:t>Drivers of </a:t>
            </a:r>
            <a:r>
              <a:rPr lang="nl-NL" dirty="0" err="1" smtClean="0">
                <a:solidFill>
                  <a:schemeClr val="tx1"/>
                </a:solidFill>
              </a:rPr>
              <a:t>pollinator</a:t>
            </a:r>
            <a:r>
              <a:rPr lang="nl-NL" dirty="0" smtClean="0">
                <a:solidFill>
                  <a:schemeClr val="tx1"/>
                </a:solidFill>
              </a:rPr>
              <a:t> </a:t>
            </a:r>
            <a:r>
              <a:rPr lang="nl-NL" dirty="0" err="1" smtClean="0">
                <a:solidFill>
                  <a:schemeClr val="tx1"/>
                </a:solidFill>
              </a:rPr>
              <a:t>loss</a:t>
            </a:r>
            <a:endParaRPr lang="nl-NL" dirty="0" smtClean="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r>
              <a:rPr lang="nl-NL" sz="1600" b="1" dirty="0" smtClean="0">
                <a:solidFill>
                  <a:schemeClr val="tx1"/>
                </a:solidFill>
              </a:rPr>
              <a:t>Rob Paxton</a:t>
            </a:r>
          </a:p>
          <a:p>
            <a:pPr algn="ctr"/>
            <a:r>
              <a:rPr lang="nl-NL" sz="1600" b="1" dirty="0" smtClean="0">
                <a:solidFill>
                  <a:schemeClr val="tx2"/>
                </a:solidFill>
              </a:rPr>
              <a:t>♂ </a:t>
            </a:r>
            <a:r>
              <a:rPr lang="nl-NL" sz="1600" dirty="0" smtClean="0">
                <a:solidFill>
                  <a:schemeClr val="tx2"/>
                </a:solidFill>
              </a:rPr>
              <a:t>[Germany]</a:t>
            </a:r>
          </a:p>
          <a:p>
            <a:pPr algn="ctr"/>
            <a:r>
              <a:rPr lang="nl-NL" sz="1600" b="1" dirty="0" smtClean="0">
                <a:solidFill>
                  <a:schemeClr val="tx1"/>
                </a:solidFill>
              </a:rPr>
              <a:t>Marc Brown</a:t>
            </a:r>
          </a:p>
          <a:p>
            <a:pPr algn="ctr"/>
            <a:r>
              <a:rPr lang="nl-NL" sz="1600" b="1" dirty="0" smtClean="0">
                <a:solidFill>
                  <a:schemeClr val="tx2"/>
                </a:solidFill>
              </a:rPr>
              <a:t>♂ </a:t>
            </a:r>
            <a:r>
              <a:rPr lang="nl-NL" sz="1600" dirty="0" smtClean="0">
                <a:solidFill>
                  <a:schemeClr val="tx2"/>
                </a:solidFill>
              </a:rPr>
              <a:t>[UK]</a:t>
            </a:r>
          </a:p>
        </p:txBody>
      </p:sp>
      <p:sp>
        <p:nvSpPr>
          <p:cNvPr id="8" name="Rounded Rectangle 7"/>
          <p:cNvSpPr/>
          <p:nvPr/>
        </p:nvSpPr>
        <p:spPr>
          <a:xfrm>
            <a:off x="899592" y="5589240"/>
            <a:ext cx="7929264"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err="1" smtClean="0">
                <a:solidFill>
                  <a:schemeClr val="tx1"/>
                </a:solidFill>
              </a:rPr>
              <a:t>Dissemination</a:t>
            </a:r>
            <a:endParaRPr lang="nl-NL" dirty="0">
              <a:solidFill>
                <a:schemeClr val="tx1"/>
              </a:solidFill>
            </a:endParaRPr>
          </a:p>
          <a:p>
            <a:pPr algn="ctr"/>
            <a:r>
              <a:rPr lang="nl-NL" sz="1600" b="1" dirty="0" err="1" smtClean="0">
                <a:solidFill>
                  <a:schemeClr val="tx1"/>
                </a:solidFill>
              </a:rPr>
              <a:t>Lyubomir</a:t>
            </a:r>
            <a:r>
              <a:rPr lang="nl-NL" sz="1600" b="1" dirty="0" smtClean="0">
                <a:solidFill>
                  <a:schemeClr val="tx1"/>
                </a:solidFill>
              </a:rPr>
              <a:t> </a:t>
            </a:r>
            <a:r>
              <a:rPr lang="nl-NL" sz="1600" b="1" dirty="0" err="1" smtClean="0">
                <a:solidFill>
                  <a:schemeClr val="tx1"/>
                </a:solidFill>
              </a:rPr>
              <a:t>Penev</a:t>
            </a:r>
            <a:r>
              <a:rPr lang="nl-NL" sz="1600" b="1" dirty="0" smtClean="0">
                <a:solidFill>
                  <a:schemeClr val="tx1"/>
                </a:solidFill>
              </a:rPr>
              <a:t> </a:t>
            </a:r>
            <a:r>
              <a:rPr lang="nl-NL" sz="1600" b="1" dirty="0" smtClean="0">
                <a:solidFill>
                  <a:schemeClr val="tx2"/>
                </a:solidFill>
              </a:rPr>
              <a:t>♂ </a:t>
            </a:r>
            <a:r>
              <a:rPr lang="nl-NL" sz="1600" dirty="0" smtClean="0">
                <a:solidFill>
                  <a:schemeClr val="tx2"/>
                </a:solidFill>
              </a:rPr>
              <a:t>[Bulgaria] </a:t>
            </a:r>
            <a:r>
              <a:rPr lang="nl-NL" sz="1600" b="1" dirty="0" smtClean="0">
                <a:solidFill>
                  <a:schemeClr val="tx1"/>
                </a:solidFill>
              </a:rPr>
              <a:t>	</a:t>
            </a:r>
            <a:r>
              <a:rPr lang="nl-NL" sz="1600" b="1" dirty="0" err="1" smtClean="0">
                <a:solidFill>
                  <a:schemeClr val="tx1"/>
                </a:solidFill>
              </a:rPr>
              <a:t>Llynn</a:t>
            </a:r>
            <a:r>
              <a:rPr lang="nl-NL" sz="1600" b="1" dirty="0" smtClean="0">
                <a:solidFill>
                  <a:schemeClr val="tx1"/>
                </a:solidFill>
              </a:rPr>
              <a:t> Dicks </a:t>
            </a:r>
            <a:r>
              <a:rPr lang="nl-NL" sz="1600" dirty="0" smtClean="0">
                <a:solidFill>
                  <a:schemeClr val="tx2"/>
                </a:solidFill>
              </a:rPr>
              <a:t>♀ [UK]</a:t>
            </a:r>
            <a:endParaRPr lang="nl-NL" sz="1600" b="1" dirty="0">
              <a:solidFill>
                <a:schemeClr val="tx1"/>
              </a:solidFill>
            </a:endParaRPr>
          </a:p>
          <a:p>
            <a:pPr algn="ctr"/>
            <a:r>
              <a:rPr lang="nl-NL" sz="1600" dirty="0">
                <a:solidFill>
                  <a:schemeClr val="tx2"/>
                </a:solidFill>
              </a:rPr>
              <a:t>	</a:t>
            </a:r>
            <a:endParaRPr lang="nl-NL" sz="1600" dirty="0" smtClean="0">
              <a:solidFill>
                <a:schemeClr val="tx2"/>
              </a:solidFill>
            </a:endParaRPr>
          </a:p>
        </p:txBody>
      </p:sp>
      <p:sp>
        <p:nvSpPr>
          <p:cNvPr id="9" name="Rounded Rectangle 8"/>
          <p:cNvSpPr/>
          <p:nvPr/>
        </p:nvSpPr>
        <p:spPr>
          <a:xfrm>
            <a:off x="903784" y="1916832"/>
            <a:ext cx="7929264" cy="6480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smtClean="0">
                <a:solidFill>
                  <a:schemeClr val="tx1"/>
                </a:solidFill>
              </a:rPr>
              <a:t>COORDINATION</a:t>
            </a:r>
            <a:endParaRPr lang="nl-NL" dirty="0">
              <a:solidFill>
                <a:schemeClr val="tx1"/>
              </a:solidFill>
            </a:endParaRPr>
          </a:p>
          <a:p>
            <a:pPr algn="ctr"/>
            <a:r>
              <a:rPr lang="nl-NL" sz="1600" b="1" dirty="0" smtClean="0">
                <a:solidFill>
                  <a:schemeClr val="tx1"/>
                </a:solidFill>
              </a:rPr>
              <a:t>Koos Biesmeijer </a:t>
            </a:r>
            <a:r>
              <a:rPr lang="nl-NL" sz="1600" b="1" dirty="0" smtClean="0">
                <a:solidFill>
                  <a:schemeClr val="tx2"/>
                </a:solidFill>
              </a:rPr>
              <a:t>♂ </a:t>
            </a:r>
            <a:r>
              <a:rPr lang="nl-NL" sz="1600" dirty="0" smtClean="0">
                <a:solidFill>
                  <a:schemeClr val="tx2"/>
                </a:solidFill>
              </a:rPr>
              <a:t>[Netherlands] </a:t>
            </a:r>
            <a:r>
              <a:rPr lang="nl-NL" sz="1600" b="1" dirty="0" smtClean="0">
                <a:solidFill>
                  <a:schemeClr val="tx1"/>
                </a:solidFill>
              </a:rPr>
              <a:t>	Peter </a:t>
            </a:r>
            <a:r>
              <a:rPr lang="nl-NL" sz="1600" b="1" dirty="0" err="1" smtClean="0">
                <a:solidFill>
                  <a:schemeClr val="tx1"/>
                </a:solidFill>
              </a:rPr>
              <a:t>Neumann</a:t>
            </a:r>
            <a:r>
              <a:rPr lang="nl-NL" sz="1600" b="1" dirty="0" smtClean="0">
                <a:solidFill>
                  <a:schemeClr val="tx1"/>
                </a:solidFill>
              </a:rPr>
              <a:t> </a:t>
            </a:r>
            <a:r>
              <a:rPr lang="nl-NL" sz="1600" b="1" dirty="0" smtClean="0">
                <a:solidFill>
                  <a:schemeClr val="tx2"/>
                </a:solidFill>
              </a:rPr>
              <a:t>♂ </a:t>
            </a:r>
            <a:r>
              <a:rPr lang="nl-NL" sz="1600" dirty="0" smtClean="0">
                <a:solidFill>
                  <a:schemeClr val="tx2"/>
                </a:solidFill>
              </a:rPr>
              <a:t>[Switzerland] </a:t>
            </a:r>
            <a:r>
              <a:rPr lang="nl-NL" sz="1600" dirty="0">
                <a:solidFill>
                  <a:schemeClr val="tx2"/>
                </a:solidFill>
              </a:rPr>
              <a:t>	</a:t>
            </a:r>
            <a:endParaRPr lang="nl-NL" sz="1600" dirty="0" smtClean="0">
              <a:solidFill>
                <a:schemeClr val="tx2"/>
              </a:solidFill>
            </a:endParaRPr>
          </a:p>
        </p:txBody>
      </p:sp>
      <p:sp>
        <p:nvSpPr>
          <p:cNvPr id="10" name="Rounded Rectangle 9"/>
          <p:cNvSpPr/>
          <p:nvPr/>
        </p:nvSpPr>
        <p:spPr>
          <a:xfrm>
            <a:off x="903784" y="1030089"/>
            <a:ext cx="7929264" cy="52670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smtClean="0">
                <a:solidFill>
                  <a:schemeClr val="tx1"/>
                </a:solidFill>
              </a:rPr>
              <a:t>64 members, 27 COST </a:t>
            </a:r>
            <a:r>
              <a:rPr lang="nl-NL" dirty="0" err="1" smtClean="0">
                <a:solidFill>
                  <a:schemeClr val="tx1"/>
                </a:solidFill>
              </a:rPr>
              <a:t>countries</a:t>
            </a:r>
            <a:r>
              <a:rPr lang="nl-NL" dirty="0" smtClean="0">
                <a:solidFill>
                  <a:schemeClr val="tx1"/>
                </a:solidFill>
              </a:rPr>
              <a:t>, 4 non-COST, FAO, IUCN, EU </a:t>
            </a:r>
            <a:r>
              <a:rPr lang="nl-NL" sz="1600" dirty="0" smtClean="0">
                <a:solidFill>
                  <a:schemeClr val="tx2"/>
                </a:solidFill>
              </a:rPr>
              <a:t>[40.6% ♀]</a:t>
            </a:r>
          </a:p>
        </p:txBody>
      </p:sp>
      <p:sp>
        <p:nvSpPr>
          <p:cNvPr id="11" name="TextBox 10"/>
          <p:cNvSpPr txBox="1"/>
          <p:nvPr/>
        </p:nvSpPr>
        <p:spPr>
          <a:xfrm rot="16200000">
            <a:off x="-895201" y="3713958"/>
            <a:ext cx="2941831" cy="369332"/>
          </a:xfrm>
          <a:prstGeom prst="rect">
            <a:avLst/>
          </a:prstGeom>
          <a:noFill/>
        </p:spPr>
        <p:txBody>
          <a:bodyPr wrap="none" rtlCol="0">
            <a:spAutoFit/>
          </a:bodyPr>
          <a:lstStyle/>
          <a:p>
            <a:r>
              <a:rPr lang="nl-NL" b="1" dirty="0" smtClean="0">
                <a:solidFill>
                  <a:schemeClr val="bg1">
                    <a:lumMod val="50000"/>
                  </a:schemeClr>
                </a:solidFill>
              </a:rPr>
              <a:t>EXECUTIVE COMMITTEE</a:t>
            </a:r>
            <a:endParaRPr lang="en-US" b="1" dirty="0">
              <a:solidFill>
                <a:schemeClr val="bg1">
                  <a:lumMod val="50000"/>
                </a:schemeClr>
              </a:solidFill>
            </a:endParaRPr>
          </a:p>
        </p:txBody>
      </p:sp>
      <p:sp>
        <p:nvSpPr>
          <p:cNvPr id="13" name="Up-Down Arrow 12"/>
          <p:cNvSpPr/>
          <p:nvPr/>
        </p:nvSpPr>
        <p:spPr>
          <a:xfrm>
            <a:off x="4733435" y="1556792"/>
            <a:ext cx="144016" cy="360040"/>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Down Arrow 14"/>
          <p:cNvSpPr/>
          <p:nvPr/>
        </p:nvSpPr>
        <p:spPr>
          <a:xfrm>
            <a:off x="1835696" y="2564903"/>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Down Arrow 15"/>
          <p:cNvSpPr/>
          <p:nvPr/>
        </p:nvSpPr>
        <p:spPr>
          <a:xfrm>
            <a:off x="3851920" y="25649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Down Arrow 17"/>
          <p:cNvSpPr/>
          <p:nvPr/>
        </p:nvSpPr>
        <p:spPr>
          <a:xfrm>
            <a:off x="7884368" y="25649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Down Arrow 18"/>
          <p:cNvSpPr/>
          <p:nvPr/>
        </p:nvSpPr>
        <p:spPr>
          <a:xfrm>
            <a:off x="5868144" y="25649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Down Arrow 19"/>
          <p:cNvSpPr/>
          <p:nvPr/>
        </p:nvSpPr>
        <p:spPr>
          <a:xfrm>
            <a:off x="1835696" y="53768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Down Arrow 20"/>
          <p:cNvSpPr/>
          <p:nvPr/>
        </p:nvSpPr>
        <p:spPr>
          <a:xfrm>
            <a:off x="3851920" y="53768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Down Arrow 21"/>
          <p:cNvSpPr/>
          <p:nvPr/>
        </p:nvSpPr>
        <p:spPr>
          <a:xfrm>
            <a:off x="7884368" y="53768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Down Arrow 22"/>
          <p:cNvSpPr/>
          <p:nvPr/>
        </p:nvSpPr>
        <p:spPr>
          <a:xfrm>
            <a:off x="5868144" y="53768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Down Arrow 27"/>
          <p:cNvSpPr/>
          <p:nvPr/>
        </p:nvSpPr>
        <p:spPr>
          <a:xfrm rot="16200000">
            <a:off x="2734002" y="3596894"/>
            <a:ext cx="209434" cy="421870"/>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Down Arrow 28"/>
          <p:cNvSpPr/>
          <p:nvPr/>
        </p:nvSpPr>
        <p:spPr>
          <a:xfrm rot="16200000">
            <a:off x="4760404" y="3596893"/>
            <a:ext cx="209434" cy="421870"/>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p-Down Arrow 29"/>
          <p:cNvSpPr/>
          <p:nvPr/>
        </p:nvSpPr>
        <p:spPr>
          <a:xfrm rot="16200000">
            <a:off x="6776628" y="3596893"/>
            <a:ext cx="209434" cy="421870"/>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461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260648"/>
            <a:ext cx="8684428" cy="1631216"/>
          </a:xfrm>
          <a:prstGeom prst="rect">
            <a:avLst/>
          </a:prstGeom>
          <a:noFill/>
        </p:spPr>
        <p:txBody>
          <a:bodyPr wrap="square" rtlCol="0">
            <a:spAutoFit/>
          </a:bodyPr>
          <a:lstStyle/>
          <a:p>
            <a:pPr algn="ctr"/>
            <a:r>
              <a:rPr lang="nl-NL" sz="4400" b="1" dirty="0" smtClean="0">
                <a:solidFill>
                  <a:prstClr val="black"/>
                </a:solidFill>
              </a:rPr>
              <a:t>SUPER-B</a:t>
            </a:r>
            <a:endParaRPr lang="nl-NL" sz="4400" b="1" dirty="0">
              <a:solidFill>
                <a:prstClr val="black"/>
              </a:solidFill>
            </a:endParaRPr>
          </a:p>
          <a:p>
            <a:pPr algn="ctr"/>
            <a:r>
              <a:rPr lang="nl-NL" sz="2800" b="1" dirty="0" err="1" smtClean="0"/>
              <a:t>Su</a:t>
            </a:r>
            <a:r>
              <a:rPr lang="nl-NL" sz="2800" b="1" dirty="0" err="1" smtClean="0">
                <a:solidFill>
                  <a:srgbClr val="E3004A"/>
                </a:solidFill>
              </a:rPr>
              <a:t>stainable</a:t>
            </a:r>
            <a:r>
              <a:rPr lang="nl-NL" sz="2800" b="1" dirty="0" smtClean="0">
                <a:solidFill>
                  <a:srgbClr val="E3004A"/>
                </a:solidFill>
              </a:rPr>
              <a:t> </a:t>
            </a:r>
            <a:r>
              <a:rPr lang="nl-NL" sz="2800" b="1" dirty="0" err="1" smtClean="0"/>
              <a:t>P</a:t>
            </a:r>
            <a:r>
              <a:rPr lang="nl-NL" sz="2800" b="1" dirty="0" err="1" smtClean="0">
                <a:solidFill>
                  <a:srgbClr val="E3004A"/>
                </a:solidFill>
              </a:rPr>
              <a:t>ollination</a:t>
            </a:r>
            <a:r>
              <a:rPr lang="nl-NL" sz="2800" b="1" dirty="0" smtClean="0">
                <a:solidFill>
                  <a:srgbClr val="E3004A"/>
                </a:solidFill>
              </a:rPr>
              <a:t> in </a:t>
            </a:r>
            <a:r>
              <a:rPr lang="nl-NL" sz="2800" b="1" dirty="0" smtClean="0"/>
              <a:t>E</a:t>
            </a:r>
            <a:r>
              <a:rPr lang="nl-NL" sz="2800" b="1" dirty="0" smtClean="0">
                <a:solidFill>
                  <a:srgbClr val="E3004A"/>
                </a:solidFill>
              </a:rPr>
              <a:t>urope: </a:t>
            </a:r>
          </a:p>
          <a:p>
            <a:pPr algn="ctr"/>
            <a:r>
              <a:rPr lang="nl-NL" sz="2800" b="1" dirty="0" smtClean="0">
                <a:solidFill>
                  <a:srgbClr val="E3004A"/>
                </a:solidFill>
              </a:rPr>
              <a:t>joint </a:t>
            </a:r>
            <a:r>
              <a:rPr lang="nl-NL" sz="2800" b="1" dirty="0" smtClean="0"/>
              <a:t>R</a:t>
            </a:r>
            <a:r>
              <a:rPr lang="nl-NL" sz="2800" b="1" dirty="0" smtClean="0">
                <a:solidFill>
                  <a:srgbClr val="E3004A"/>
                </a:solidFill>
              </a:rPr>
              <a:t>esearch on </a:t>
            </a:r>
            <a:r>
              <a:rPr lang="nl-NL" sz="2800" b="1" dirty="0" err="1" smtClean="0"/>
              <a:t>B</a:t>
            </a:r>
            <a:r>
              <a:rPr lang="nl-NL" sz="2800" b="1" dirty="0" err="1" smtClean="0">
                <a:solidFill>
                  <a:srgbClr val="E3004A"/>
                </a:solidFill>
              </a:rPr>
              <a:t>ees</a:t>
            </a:r>
            <a:r>
              <a:rPr lang="nl-NL" sz="2800" b="1" dirty="0" smtClean="0">
                <a:solidFill>
                  <a:srgbClr val="E3004A"/>
                </a:solidFill>
              </a:rPr>
              <a:t> </a:t>
            </a:r>
            <a:r>
              <a:rPr lang="nl-NL" sz="2800" b="1" dirty="0" err="1" smtClean="0">
                <a:solidFill>
                  <a:srgbClr val="E3004A"/>
                </a:solidFill>
              </a:rPr>
              <a:t>and</a:t>
            </a:r>
            <a:r>
              <a:rPr lang="nl-NL" sz="2800" b="1" dirty="0" smtClean="0">
                <a:solidFill>
                  <a:srgbClr val="E3004A"/>
                </a:solidFill>
              </a:rPr>
              <a:t> </a:t>
            </a:r>
            <a:r>
              <a:rPr lang="nl-NL" sz="2800" b="1" dirty="0" err="1" smtClean="0">
                <a:solidFill>
                  <a:srgbClr val="E3004A"/>
                </a:solidFill>
              </a:rPr>
              <a:t>other</a:t>
            </a:r>
            <a:r>
              <a:rPr lang="nl-NL" sz="2800" b="1" dirty="0" smtClean="0">
                <a:solidFill>
                  <a:srgbClr val="E3004A"/>
                </a:solidFill>
              </a:rPr>
              <a:t> </a:t>
            </a:r>
            <a:r>
              <a:rPr lang="nl-NL" sz="2800" b="1" dirty="0" err="1" smtClean="0">
                <a:solidFill>
                  <a:srgbClr val="E3004A"/>
                </a:solidFill>
              </a:rPr>
              <a:t>pollinators</a:t>
            </a:r>
            <a:endParaRPr lang="en-US" sz="2800" b="1" dirty="0">
              <a:solidFill>
                <a:srgbClr val="E3004A"/>
              </a:solidFill>
            </a:endParaRPr>
          </a:p>
        </p:txBody>
      </p:sp>
      <p:sp>
        <p:nvSpPr>
          <p:cNvPr id="3" name="TextBox 2"/>
          <p:cNvSpPr txBox="1"/>
          <p:nvPr/>
        </p:nvSpPr>
        <p:spPr>
          <a:xfrm>
            <a:off x="665265" y="2564904"/>
            <a:ext cx="7992888" cy="2031325"/>
          </a:xfrm>
          <a:prstGeom prst="rect">
            <a:avLst/>
          </a:prstGeom>
          <a:noFill/>
        </p:spPr>
        <p:txBody>
          <a:bodyPr wrap="square" rtlCol="0">
            <a:spAutoFit/>
          </a:bodyPr>
          <a:lstStyle/>
          <a:p>
            <a:r>
              <a:rPr lang="en-US" dirty="0"/>
              <a:t>Specifically, the Action will </a:t>
            </a:r>
            <a:endParaRPr lang="en-US" dirty="0" smtClean="0"/>
          </a:p>
          <a:p>
            <a:r>
              <a:rPr lang="en-US" dirty="0" smtClean="0"/>
              <a:t>(</a:t>
            </a:r>
            <a:r>
              <a:rPr lang="en-US" dirty="0"/>
              <a:t>1) identify the role of insect </a:t>
            </a:r>
            <a:r>
              <a:rPr lang="en-US" dirty="0" smtClean="0"/>
              <a:t>pollination in </a:t>
            </a:r>
            <a:r>
              <a:rPr lang="en-US" dirty="0"/>
              <a:t>agriculture and other ecosystems; </a:t>
            </a:r>
            <a:endParaRPr lang="en-US" dirty="0" smtClean="0"/>
          </a:p>
          <a:p>
            <a:r>
              <a:rPr lang="en-US" dirty="0" smtClean="0"/>
              <a:t>(</a:t>
            </a:r>
            <a:r>
              <a:rPr lang="en-US" dirty="0"/>
              <a:t>2) clarify best practices for mitigation of pollination loss, and </a:t>
            </a:r>
            <a:endParaRPr lang="en-US" dirty="0" smtClean="0"/>
          </a:p>
          <a:p>
            <a:r>
              <a:rPr lang="en-US" dirty="0" smtClean="0"/>
              <a:t>(3) compare </a:t>
            </a:r>
            <a:r>
              <a:rPr lang="en-US" dirty="0"/>
              <a:t>and contrast important drivers of pollinator loss (wild and managed species). </a:t>
            </a:r>
            <a:endParaRPr lang="en-US" dirty="0" smtClean="0"/>
          </a:p>
          <a:p>
            <a:r>
              <a:rPr lang="en-US" b="1" dirty="0" smtClean="0"/>
              <a:t>SUPER-B will contribute </a:t>
            </a:r>
            <a:r>
              <a:rPr lang="en-US" b="1" dirty="0"/>
              <a:t>towards maintaining natural ecosystems and achieving sustainable use of pollinators </a:t>
            </a:r>
            <a:r>
              <a:rPr lang="en-US" b="1" dirty="0" smtClean="0"/>
              <a:t>in agricultural </a:t>
            </a:r>
            <a:r>
              <a:rPr lang="en-US" b="1" dirty="0"/>
              <a:t>production</a:t>
            </a:r>
            <a:r>
              <a:rPr lang="en-US" dirty="0"/>
              <a:t>.</a:t>
            </a:r>
          </a:p>
        </p:txBody>
      </p:sp>
    </p:spTree>
    <p:extLst>
      <p:ext uri="{BB962C8B-B14F-4D97-AF65-F5344CB8AC3E}">
        <p14:creationId xmlns:p14="http://schemas.microsoft.com/office/powerpoint/2010/main" val="891280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260648"/>
            <a:ext cx="8684428" cy="1200329"/>
          </a:xfrm>
          <a:prstGeom prst="rect">
            <a:avLst/>
          </a:prstGeom>
          <a:noFill/>
        </p:spPr>
        <p:txBody>
          <a:bodyPr wrap="square" rtlCol="0">
            <a:spAutoFit/>
          </a:bodyPr>
          <a:lstStyle/>
          <a:p>
            <a:pPr algn="ctr"/>
            <a:r>
              <a:rPr lang="nl-NL" sz="4400" b="1" dirty="0" smtClean="0">
                <a:solidFill>
                  <a:prstClr val="black"/>
                </a:solidFill>
              </a:rPr>
              <a:t>SUPER-B</a:t>
            </a:r>
            <a:endParaRPr lang="nl-NL" sz="4400" b="1" dirty="0">
              <a:solidFill>
                <a:prstClr val="black"/>
              </a:solidFill>
            </a:endParaRPr>
          </a:p>
          <a:p>
            <a:pPr algn="ctr"/>
            <a:r>
              <a:rPr lang="nl-NL" sz="2800" b="1" dirty="0" err="1" smtClean="0"/>
              <a:t>Why</a:t>
            </a:r>
            <a:r>
              <a:rPr lang="nl-NL" sz="2800" b="1" dirty="0" smtClean="0"/>
              <a:t> </a:t>
            </a:r>
            <a:r>
              <a:rPr lang="nl-NL" sz="2800" b="1" dirty="0" err="1" smtClean="0"/>
              <a:t>apply</a:t>
            </a:r>
            <a:r>
              <a:rPr lang="nl-NL" sz="2800" b="1" dirty="0" smtClean="0"/>
              <a:t> </a:t>
            </a:r>
            <a:r>
              <a:rPr lang="nl-NL" sz="2800" b="1" dirty="0" err="1" smtClean="0"/>
              <a:t>for</a:t>
            </a:r>
            <a:r>
              <a:rPr lang="nl-NL" sz="2800" b="1" dirty="0" smtClean="0"/>
              <a:t> COST </a:t>
            </a:r>
            <a:r>
              <a:rPr lang="nl-NL" sz="2800" b="1" dirty="0" err="1" smtClean="0"/>
              <a:t>funding</a:t>
            </a:r>
            <a:r>
              <a:rPr lang="nl-NL" sz="2800" b="1" dirty="0" smtClean="0"/>
              <a:t>?</a:t>
            </a:r>
            <a:endParaRPr lang="en-US" sz="2800" b="1" dirty="0">
              <a:solidFill>
                <a:srgbClr val="E3004A"/>
              </a:solidFill>
            </a:endParaRPr>
          </a:p>
        </p:txBody>
      </p:sp>
      <p:sp>
        <p:nvSpPr>
          <p:cNvPr id="2" name="TextBox 1"/>
          <p:cNvSpPr txBox="1"/>
          <p:nvPr/>
        </p:nvSpPr>
        <p:spPr>
          <a:xfrm>
            <a:off x="1079612" y="1700808"/>
            <a:ext cx="6984776" cy="3693319"/>
          </a:xfrm>
          <a:prstGeom prst="rect">
            <a:avLst/>
          </a:prstGeom>
          <a:noFill/>
        </p:spPr>
        <p:txBody>
          <a:bodyPr wrap="square" rtlCol="0">
            <a:spAutoFit/>
          </a:bodyPr>
          <a:lstStyle/>
          <a:p>
            <a:r>
              <a:rPr lang="en-US" i="1" dirty="0"/>
              <a:t>COST is the obvious choice for funding this action, which </a:t>
            </a:r>
            <a:r>
              <a:rPr lang="en-US" i="1" dirty="0" err="1"/>
              <a:t>emphasises</a:t>
            </a:r>
            <a:r>
              <a:rPr lang="en-US" i="1" dirty="0"/>
              <a:t> the formation of an extensive</a:t>
            </a:r>
          </a:p>
          <a:p>
            <a:r>
              <a:rPr lang="en-US" i="1" dirty="0"/>
              <a:t>scientific-practitioner network to join on-going, but dispersed, research and management efforts</a:t>
            </a:r>
            <a:r>
              <a:rPr lang="en-US" dirty="0"/>
              <a:t>, </a:t>
            </a:r>
            <a:endParaRPr lang="en-US" dirty="0" smtClean="0"/>
          </a:p>
          <a:p>
            <a:r>
              <a:rPr lang="en-US" dirty="0" smtClean="0"/>
              <a:t>to set standards </a:t>
            </a:r>
            <a:r>
              <a:rPr lang="en-US" dirty="0"/>
              <a:t>and define clear measures and </a:t>
            </a:r>
            <a:endParaRPr lang="en-US" dirty="0" smtClean="0"/>
          </a:p>
          <a:p>
            <a:r>
              <a:rPr lang="en-US" dirty="0" smtClean="0"/>
              <a:t>to </a:t>
            </a:r>
            <a:r>
              <a:rPr lang="en-US" dirty="0"/>
              <a:t>disseminate higher-level outcomes to relevant scientific</a:t>
            </a:r>
          </a:p>
          <a:p>
            <a:r>
              <a:rPr lang="en-US" dirty="0"/>
              <a:t>disciplines, stakeholders in farming and policy-making. </a:t>
            </a:r>
            <a:endParaRPr lang="en-US" dirty="0" smtClean="0"/>
          </a:p>
          <a:p>
            <a:endParaRPr lang="en-US" dirty="0"/>
          </a:p>
          <a:p>
            <a:r>
              <a:rPr lang="en-US" dirty="0" smtClean="0"/>
              <a:t>The </a:t>
            </a:r>
            <a:r>
              <a:rPr lang="en-US" dirty="0"/>
              <a:t>European landscape contains many of the critical</a:t>
            </a:r>
          </a:p>
          <a:p>
            <a:r>
              <a:rPr lang="en-US" dirty="0"/>
              <a:t>parts of the sustainable pollination challenge but requires a high level convening and coordinating mechanism</a:t>
            </a:r>
          </a:p>
          <a:p>
            <a:r>
              <a:rPr lang="en-US" dirty="0"/>
              <a:t>to achieve maximum value from these currently disparate components.</a:t>
            </a:r>
          </a:p>
        </p:txBody>
      </p:sp>
    </p:spTree>
    <p:extLst>
      <p:ext uri="{BB962C8B-B14F-4D97-AF65-F5344CB8AC3E}">
        <p14:creationId xmlns:p14="http://schemas.microsoft.com/office/powerpoint/2010/main" val="96423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35696" y="1983746"/>
            <a:ext cx="2592288" cy="20882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nl-NL" dirty="0" smtClean="0">
                <a:solidFill>
                  <a:schemeClr val="tx1"/>
                </a:solidFill>
              </a:rPr>
              <a:t>LIBERATION</a:t>
            </a:r>
          </a:p>
          <a:p>
            <a:r>
              <a:rPr lang="nl-NL" dirty="0" smtClean="0">
                <a:solidFill>
                  <a:schemeClr val="tx1"/>
                </a:solidFill>
              </a:rPr>
              <a:t>[FP7]</a:t>
            </a:r>
            <a:endParaRPr lang="en-US" dirty="0">
              <a:solidFill>
                <a:schemeClr val="tx1"/>
              </a:solidFill>
            </a:endParaRPr>
          </a:p>
        </p:txBody>
      </p:sp>
      <p:sp>
        <p:nvSpPr>
          <p:cNvPr id="3" name="Oval 2"/>
          <p:cNvSpPr/>
          <p:nvPr/>
        </p:nvSpPr>
        <p:spPr>
          <a:xfrm>
            <a:off x="3457647" y="1225477"/>
            <a:ext cx="2986561" cy="20882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smtClean="0">
                <a:solidFill>
                  <a:schemeClr val="tx1"/>
                </a:solidFill>
              </a:rPr>
              <a:t>STEP</a:t>
            </a:r>
          </a:p>
          <a:p>
            <a:pPr algn="ctr"/>
            <a:r>
              <a:rPr lang="nl-NL" dirty="0" smtClean="0">
                <a:solidFill>
                  <a:schemeClr val="tx1"/>
                </a:solidFill>
              </a:rPr>
              <a:t>[FP7]</a:t>
            </a:r>
            <a:endParaRPr lang="en-US" dirty="0">
              <a:solidFill>
                <a:schemeClr val="tx1"/>
              </a:solidFill>
            </a:endParaRPr>
          </a:p>
        </p:txBody>
      </p:sp>
      <p:sp>
        <p:nvSpPr>
          <p:cNvPr id="4" name="Oval 3"/>
          <p:cNvSpPr/>
          <p:nvPr/>
        </p:nvSpPr>
        <p:spPr>
          <a:xfrm>
            <a:off x="4860033" y="3871399"/>
            <a:ext cx="2592288" cy="2088232"/>
          </a:xfrm>
          <a:prstGeom prst="ellipse">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nl-NL" dirty="0" smtClean="0">
                <a:solidFill>
                  <a:schemeClr val="tx1"/>
                </a:solidFill>
              </a:rPr>
              <a:t>BEEDOC</a:t>
            </a:r>
          </a:p>
          <a:p>
            <a:pPr algn="ctr"/>
            <a:r>
              <a:rPr lang="nl-NL" dirty="0" smtClean="0">
                <a:solidFill>
                  <a:schemeClr val="tx1"/>
                </a:solidFill>
              </a:rPr>
              <a:t>[FP7]</a:t>
            </a:r>
            <a:endParaRPr lang="en-US" dirty="0">
              <a:solidFill>
                <a:schemeClr val="tx1"/>
              </a:solidFill>
            </a:endParaRPr>
          </a:p>
        </p:txBody>
      </p:sp>
      <p:sp>
        <p:nvSpPr>
          <p:cNvPr id="6" name="Oval 5"/>
          <p:cNvSpPr/>
          <p:nvPr/>
        </p:nvSpPr>
        <p:spPr>
          <a:xfrm>
            <a:off x="5688395" y="2269593"/>
            <a:ext cx="2810940" cy="252028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r"/>
            <a:r>
              <a:rPr lang="nl-NL" dirty="0" smtClean="0">
                <a:solidFill>
                  <a:schemeClr val="tx1"/>
                </a:solidFill>
              </a:rPr>
              <a:t>COLOSS</a:t>
            </a:r>
          </a:p>
          <a:p>
            <a:pPr algn="r"/>
            <a:r>
              <a:rPr lang="nl-NL" dirty="0" smtClean="0">
                <a:solidFill>
                  <a:schemeClr val="tx1"/>
                </a:solidFill>
              </a:rPr>
              <a:t>[COST]</a:t>
            </a:r>
            <a:endParaRPr lang="en-US" dirty="0">
              <a:solidFill>
                <a:schemeClr val="tx1"/>
              </a:solidFill>
            </a:endParaRPr>
          </a:p>
        </p:txBody>
      </p:sp>
      <p:sp>
        <p:nvSpPr>
          <p:cNvPr id="8" name="Oval 7"/>
          <p:cNvSpPr/>
          <p:nvPr/>
        </p:nvSpPr>
        <p:spPr>
          <a:xfrm rot="19956026">
            <a:off x="2520111" y="3666640"/>
            <a:ext cx="2887391" cy="1800643"/>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r>
              <a:rPr lang="nl-NL" dirty="0" smtClean="0">
                <a:solidFill>
                  <a:schemeClr val="tx1"/>
                </a:solidFill>
              </a:rPr>
              <a:t>FAO</a:t>
            </a:r>
          </a:p>
          <a:p>
            <a:r>
              <a:rPr lang="nl-NL" dirty="0" smtClean="0">
                <a:solidFill>
                  <a:schemeClr val="tx1"/>
                </a:solidFill>
              </a:rPr>
              <a:t>International</a:t>
            </a:r>
          </a:p>
          <a:p>
            <a:r>
              <a:rPr lang="nl-NL" dirty="0" err="1" smtClean="0">
                <a:solidFill>
                  <a:schemeClr val="tx1"/>
                </a:solidFill>
              </a:rPr>
              <a:t>Pollinator</a:t>
            </a:r>
            <a:endParaRPr lang="nl-NL" dirty="0" smtClean="0">
              <a:solidFill>
                <a:schemeClr val="tx1"/>
              </a:solidFill>
            </a:endParaRPr>
          </a:p>
          <a:p>
            <a:r>
              <a:rPr lang="nl-NL" dirty="0" err="1" smtClean="0">
                <a:solidFill>
                  <a:schemeClr val="tx1"/>
                </a:solidFill>
              </a:rPr>
              <a:t>Initiative</a:t>
            </a:r>
            <a:endParaRPr lang="en-US" dirty="0">
              <a:solidFill>
                <a:schemeClr val="tx1"/>
              </a:solidFill>
            </a:endParaRPr>
          </a:p>
        </p:txBody>
      </p:sp>
      <p:pic>
        <p:nvPicPr>
          <p:cNvPr id="12290" name="Picture 2" descr="LIBERATI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369" y="1006515"/>
            <a:ext cx="1428750" cy="15335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bee-doc.eu/pics/header.png"/>
          <p:cNvPicPr>
            <a:picLocks noChangeAspect="1" noChangeArrowheads="1"/>
          </p:cNvPicPr>
          <p:nvPr/>
        </p:nvPicPr>
        <p:blipFill rotWithShape="1">
          <a:blip r:embed="rId3">
            <a:extLst>
              <a:ext uri="{28A0092B-C50C-407E-A947-70E740481C1C}">
                <a14:useLocalDpi xmlns:a14="http://schemas.microsoft.com/office/drawing/2010/main" val="0"/>
              </a:ext>
            </a:extLst>
          </a:blip>
          <a:srcRect l="80466" r="6734"/>
          <a:stretch/>
        </p:blipFill>
        <p:spPr bwMode="auto">
          <a:xfrm>
            <a:off x="6842721" y="5094311"/>
            <a:ext cx="12192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ibra.org.uk/custom/COLOSS%20logo%20high%20r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1" y="2176165"/>
            <a:ext cx="1453888" cy="1465401"/>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eurekalert.org/multimedia/pub/rel/50583_r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490" y="925971"/>
            <a:ext cx="990548" cy="1223326"/>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http://agrobiodiversityplatform.org/files/2012/11/FAO1-150x1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2949" y="4810929"/>
            <a:ext cx="734876" cy="734876"/>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http://www.arc.agric.za/uploads/images/3520_api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3621" y="5954106"/>
            <a:ext cx="1678305" cy="520853"/>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http://www.oceaniapollinator.org/images/opi_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7088" y="5287686"/>
            <a:ext cx="1228648" cy="589586"/>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http://www.webbee.org.br/bpi/bpi_logo_en_gde.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2845" y="4869160"/>
            <a:ext cx="1021591" cy="38654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4098589" y="2509974"/>
            <a:ext cx="2364870" cy="2056987"/>
          </a:xfrm>
          <a:prstGeom prst="ellipse">
            <a:avLst/>
          </a:prstGeom>
          <a:solidFill>
            <a:srgbClr val="25852A">
              <a:alpha val="47059"/>
            </a:srgbClr>
          </a:solidFill>
          <a:ln w="57150">
            <a:solidFill>
              <a:srgbClr val="258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smtClean="0">
                <a:solidFill>
                  <a:schemeClr val="tx1"/>
                </a:solidFill>
              </a:rPr>
              <a:t>SUPER-B</a:t>
            </a:r>
            <a:endParaRPr lang="en-US" sz="2400" b="1" dirty="0">
              <a:solidFill>
                <a:schemeClr val="tx1"/>
              </a:solidFill>
            </a:endParaRPr>
          </a:p>
        </p:txBody>
      </p:sp>
      <p:sp>
        <p:nvSpPr>
          <p:cNvPr id="18" name="TextBox 17"/>
          <p:cNvSpPr txBox="1"/>
          <p:nvPr/>
        </p:nvSpPr>
        <p:spPr>
          <a:xfrm>
            <a:off x="294243" y="156530"/>
            <a:ext cx="8684428" cy="769441"/>
          </a:xfrm>
          <a:prstGeom prst="rect">
            <a:avLst/>
          </a:prstGeom>
          <a:noFill/>
        </p:spPr>
        <p:txBody>
          <a:bodyPr wrap="square" rtlCol="0">
            <a:spAutoFit/>
          </a:bodyPr>
          <a:lstStyle/>
          <a:p>
            <a:pPr algn="ctr"/>
            <a:r>
              <a:rPr lang="nl-NL" sz="4400" b="1" dirty="0" smtClean="0">
                <a:solidFill>
                  <a:prstClr val="black"/>
                </a:solidFill>
              </a:rPr>
              <a:t>SUPER-B: </a:t>
            </a:r>
            <a:r>
              <a:rPr lang="nl-NL" sz="4000" b="1" dirty="0" smtClean="0">
                <a:solidFill>
                  <a:prstClr val="black"/>
                </a:solidFill>
              </a:rPr>
              <a:t>positioning</a:t>
            </a:r>
            <a:endParaRPr lang="nl-NL" sz="4400" b="1" dirty="0">
              <a:solidFill>
                <a:prstClr val="black"/>
              </a:solidFill>
            </a:endParaRPr>
          </a:p>
        </p:txBody>
      </p:sp>
    </p:spTree>
    <p:extLst>
      <p:ext uri="{BB962C8B-B14F-4D97-AF65-F5344CB8AC3E}">
        <p14:creationId xmlns:p14="http://schemas.microsoft.com/office/powerpoint/2010/main" val="2035486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29786" y="260648"/>
            <a:ext cx="8684428" cy="769441"/>
          </a:xfrm>
          <a:prstGeom prst="rect">
            <a:avLst/>
          </a:prstGeom>
          <a:noFill/>
        </p:spPr>
        <p:txBody>
          <a:bodyPr wrap="square" rtlCol="0">
            <a:spAutoFit/>
          </a:bodyPr>
          <a:lstStyle/>
          <a:p>
            <a:pPr algn="ctr"/>
            <a:r>
              <a:rPr lang="nl-NL" sz="4400" b="1" dirty="0" smtClean="0">
                <a:solidFill>
                  <a:prstClr val="black"/>
                </a:solidFill>
              </a:rPr>
              <a:t>SUPER-B</a:t>
            </a:r>
            <a:r>
              <a:rPr lang="nl-NL" sz="4400" b="1" dirty="0">
                <a:solidFill>
                  <a:prstClr val="black"/>
                </a:solidFill>
              </a:rPr>
              <a:t> </a:t>
            </a:r>
            <a:r>
              <a:rPr lang="nl-NL" sz="2800" b="1" dirty="0" smtClean="0"/>
              <a:t>of </a:t>
            </a:r>
            <a:r>
              <a:rPr lang="nl-NL" sz="2800" b="1" dirty="0" smtClean="0"/>
              <a:t>interest </a:t>
            </a:r>
            <a:r>
              <a:rPr lang="nl-NL" sz="2800" b="1" dirty="0" err="1" smtClean="0"/>
              <a:t>to</a:t>
            </a:r>
            <a:r>
              <a:rPr lang="nl-NL" sz="2800" b="1" dirty="0" smtClean="0"/>
              <a:t> </a:t>
            </a:r>
            <a:r>
              <a:rPr lang="nl-NL" sz="2800" b="1" dirty="0" err="1" smtClean="0"/>
              <a:t>industry</a:t>
            </a:r>
            <a:r>
              <a:rPr lang="nl-NL" sz="2800" b="1" dirty="0" smtClean="0"/>
              <a:t> ?</a:t>
            </a:r>
            <a:endParaRPr lang="en-US" sz="2800" b="1" dirty="0">
              <a:solidFill>
                <a:srgbClr val="E3004A"/>
              </a:solidFill>
            </a:endParaRPr>
          </a:p>
        </p:txBody>
      </p:sp>
      <p:sp>
        <p:nvSpPr>
          <p:cNvPr id="3" name="TextBox 2"/>
          <p:cNvSpPr txBox="1"/>
          <p:nvPr/>
        </p:nvSpPr>
        <p:spPr>
          <a:xfrm>
            <a:off x="1638484" y="1340768"/>
            <a:ext cx="5867032" cy="584775"/>
          </a:xfrm>
          <a:prstGeom prst="rect">
            <a:avLst/>
          </a:prstGeom>
          <a:noFill/>
        </p:spPr>
        <p:txBody>
          <a:bodyPr wrap="square" rtlCol="0">
            <a:spAutoFit/>
          </a:bodyPr>
          <a:lstStyle/>
          <a:p>
            <a:pPr algn="ctr"/>
            <a:r>
              <a:rPr lang="en-US" sz="1600" b="1" dirty="0" smtClean="0"/>
              <a:t>Syngenta</a:t>
            </a:r>
            <a:r>
              <a:rPr lang="en-US" sz="1600" b="1" dirty="0"/>
              <a:t>, Bayer, </a:t>
            </a:r>
            <a:r>
              <a:rPr lang="en-US" sz="1600" b="1" dirty="0" err="1" smtClean="0"/>
              <a:t>Koppert</a:t>
            </a:r>
            <a:r>
              <a:rPr lang="en-US" sz="1600" b="1" dirty="0" smtClean="0"/>
              <a:t>, and </a:t>
            </a:r>
            <a:r>
              <a:rPr lang="en-US" sz="1600" b="1" dirty="0" err="1" smtClean="0"/>
              <a:t>BioBest</a:t>
            </a:r>
            <a:r>
              <a:rPr lang="en-US" sz="1600" b="1" dirty="0"/>
              <a:t> </a:t>
            </a:r>
            <a:r>
              <a:rPr lang="en-US" sz="1600" b="1" dirty="0" smtClean="0"/>
              <a:t>showed interest in Super-B in development phase</a:t>
            </a:r>
            <a:endParaRPr lang="en-US" sz="1600" b="1" dirty="0"/>
          </a:p>
        </p:txBody>
      </p:sp>
      <p:sp>
        <p:nvSpPr>
          <p:cNvPr id="4" name="TextBox 3"/>
          <p:cNvSpPr txBox="1"/>
          <p:nvPr/>
        </p:nvSpPr>
        <p:spPr>
          <a:xfrm>
            <a:off x="4839274" y="3207145"/>
            <a:ext cx="3333126" cy="1384995"/>
          </a:xfrm>
          <a:prstGeom prst="rect">
            <a:avLst/>
          </a:prstGeom>
          <a:noFill/>
        </p:spPr>
        <p:txBody>
          <a:bodyPr wrap="square" rtlCol="0">
            <a:spAutoFit/>
          </a:bodyPr>
          <a:lstStyle/>
          <a:p>
            <a:r>
              <a:rPr lang="en-US" sz="1200" dirty="0" smtClean="0"/>
              <a:t>Christian </a:t>
            </a:r>
            <a:r>
              <a:rPr lang="en-US" sz="1200" dirty="0" err="1" smtClean="0"/>
              <a:t>Maus</a:t>
            </a:r>
            <a:r>
              <a:rPr lang="en-US" sz="1200" dirty="0" smtClean="0"/>
              <a:t>: “ I </a:t>
            </a:r>
            <a:r>
              <a:rPr lang="en-US" sz="1200" dirty="0"/>
              <a:t>would like to confirm that Bayer would be interested in being involved in the SUPER-B </a:t>
            </a:r>
            <a:r>
              <a:rPr lang="en-US" sz="1200" dirty="0" smtClean="0"/>
              <a:t>Project. W</a:t>
            </a:r>
            <a:r>
              <a:rPr lang="en-US" sz="1200" dirty="0" smtClean="0"/>
              <a:t>e </a:t>
            </a:r>
            <a:r>
              <a:rPr lang="en-US" sz="1200" dirty="0"/>
              <a:t>would be interested in an involvement in the SUPER-B project</a:t>
            </a:r>
            <a:r>
              <a:rPr lang="en-US" sz="1200" dirty="0" smtClean="0"/>
              <a:t>.</a:t>
            </a:r>
          </a:p>
          <a:p>
            <a:r>
              <a:rPr lang="en-US" sz="1200" dirty="0"/>
              <a:t>Our commitment for pollinator protection has just recently manifested in the buildup of a new department, the Bayer Bee Care </a:t>
            </a:r>
            <a:r>
              <a:rPr lang="en-US" sz="1200" dirty="0" smtClean="0"/>
              <a:t>Center”</a:t>
            </a:r>
            <a:endParaRPr lang="en-US" sz="1200" dirty="0"/>
          </a:p>
        </p:txBody>
      </p:sp>
      <p:pic>
        <p:nvPicPr>
          <p:cNvPr id="6" name="Picture 6" descr="http://www.ducks.org/resources/media/News/Releases/bayer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9475" y="2227959"/>
            <a:ext cx="3352925" cy="9791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www.hpc-ch.org/wp-content/uploads/2013/01/syngenta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577" y="2132856"/>
            <a:ext cx="3261443" cy="10762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p:cNvSpPr txBox="1"/>
          <p:nvPr/>
        </p:nvSpPr>
        <p:spPr>
          <a:xfrm>
            <a:off x="967247" y="3207146"/>
            <a:ext cx="3296773" cy="1384995"/>
          </a:xfrm>
          <a:prstGeom prst="rect">
            <a:avLst/>
          </a:prstGeom>
          <a:noFill/>
        </p:spPr>
        <p:txBody>
          <a:bodyPr wrap="square" rtlCol="0">
            <a:spAutoFit/>
          </a:bodyPr>
          <a:lstStyle/>
          <a:p>
            <a:r>
              <a:rPr lang="nl-NL" sz="1200" dirty="0" smtClean="0"/>
              <a:t>Peter Sutton: “ I </a:t>
            </a:r>
            <a:r>
              <a:rPr lang="nl-NL" sz="1200" dirty="0" err="1" smtClean="0"/>
              <a:t>confirm</a:t>
            </a:r>
            <a:r>
              <a:rPr lang="nl-NL" sz="1200" dirty="0" smtClean="0"/>
              <a:t> </a:t>
            </a:r>
            <a:r>
              <a:rPr lang="nl-NL" sz="1200" dirty="0" err="1" smtClean="0"/>
              <a:t>that</a:t>
            </a:r>
            <a:r>
              <a:rPr lang="nl-NL" sz="1200" dirty="0" smtClean="0"/>
              <a:t> </a:t>
            </a:r>
            <a:r>
              <a:rPr lang="nl-NL" sz="1200" dirty="0" err="1" smtClean="0"/>
              <a:t>Syngenta</a:t>
            </a:r>
            <a:r>
              <a:rPr lang="nl-NL" sz="1200" dirty="0" smtClean="0"/>
              <a:t> </a:t>
            </a:r>
            <a:r>
              <a:rPr lang="nl-NL" sz="1200" dirty="0" err="1" smtClean="0"/>
              <a:t>Ltd</a:t>
            </a:r>
            <a:r>
              <a:rPr lang="nl-NL" sz="1200" dirty="0" smtClean="0"/>
              <a:t> is keen </a:t>
            </a:r>
            <a:r>
              <a:rPr lang="nl-NL" sz="1200" dirty="0" err="1" smtClean="0"/>
              <a:t>to</a:t>
            </a:r>
            <a:r>
              <a:rPr lang="nl-NL" sz="1200" dirty="0" smtClean="0"/>
              <a:t> </a:t>
            </a:r>
            <a:r>
              <a:rPr lang="nl-NL" sz="1200" dirty="0" err="1" smtClean="0"/>
              <a:t>be</a:t>
            </a:r>
            <a:r>
              <a:rPr lang="nl-NL" sz="1200" dirty="0" smtClean="0"/>
              <a:t> a partner in </a:t>
            </a:r>
            <a:r>
              <a:rPr lang="nl-NL" sz="1200" dirty="0" err="1" smtClean="0"/>
              <a:t>this</a:t>
            </a:r>
            <a:r>
              <a:rPr lang="nl-NL" sz="1200" dirty="0" smtClean="0"/>
              <a:t> </a:t>
            </a:r>
            <a:r>
              <a:rPr lang="nl-NL" sz="1200" dirty="0" err="1" smtClean="0"/>
              <a:t>network</a:t>
            </a:r>
            <a:r>
              <a:rPr lang="nl-NL" sz="1200" dirty="0" smtClean="0"/>
              <a:t>. We </a:t>
            </a:r>
            <a:r>
              <a:rPr lang="nl-NL" sz="1200" dirty="0" err="1" smtClean="0"/>
              <a:t>believe</a:t>
            </a:r>
            <a:r>
              <a:rPr lang="nl-NL" sz="1200" dirty="0" smtClean="0"/>
              <a:t> </a:t>
            </a:r>
            <a:r>
              <a:rPr lang="nl-NL" sz="1200" dirty="0" err="1" smtClean="0"/>
              <a:t>that</a:t>
            </a:r>
            <a:r>
              <a:rPr lang="nl-NL" sz="1200" dirty="0"/>
              <a:t> </a:t>
            </a:r>
            <a:r>
              <a:rPr lang="nl-NL" sz="1200" dirty="0" err="1" smtClean="0"/>
              <a:t>it</a:t>
            </a:r>
            <a:r>
              <a:rPr lang="nl-NL" sz="1200" dirty="0" smtClean="0"/>
              <a:t> </a:t>
            </a:r>
            <a:r>
              <a:rPr lang="nl-NL" sz="1200" dirty="0" err="1" smtClean="0"/>
              <a:t>will</a:t>
            </a:r>
            <a:r>
              <a:rPr lang="nl-NL" sz="1200" dirty="0" smtClean="0"/>
              <a:t> </a:t>
            </a:r>
            <a:r>
              <a:rPr lang="nl-NL" sz="1200" dirty="0" err="1" smtClean="0"/>
              <a:t>really</a:t>
            </a:r>
            <a:r>
              <a:rPr lang="nl-NL" sz="1200" dirty="0" smtClean="0"/>
              <a:t> help </a:t>
            </a:r>
            <a:r>
              <a:rPr lang="nl-NL" sz="1200" dirty="0" err="1" smtClean="0"/>
              <a:t>to</a:t>
            </a:r>
            <a:r>
              <a:rPr lang="nl-NL" sz="1200" dirty="0" smtClean="0"/>
              <a:t> </a:t>
            </a:r>
            <a:r>
              <a:rPr lang="nl-NL" sz="1200" dirty="0" err="1" smtClean="0"/>
              <a:t>better</a:t>
            </a:r>
            <a:r>
              <a:rPr lang="nl-NL" sz="1200" dirty="0" smtClean="0"/>
              <a:t> </a:t>
            </a:r>
            <a:r>
              <a:rPr lang="nl-NL" sz="1200" dirty="0" err="1" smtClean="0"/>
              <a:t>understand</a:t>
            </a:r>
            <a:r>
              <a:rPr lang="nl-NL" sz="1200" dirty="0" smtClean="0"/>
              <a:t> </a:t>
            </a:r>
            <a:r>
              <a:rPr lang="nl-NL" sz="1200" dirty="0" err="1" smtClean="0"/>
              <a:t>and</a:t>
            </a:r>
            <a:r>
              <a:rPr lang="nl-NL" sz="1200" dirty="0" smtClean="0"/>
              <a:t> </a:t>
            </a:r>
            <a:r>
              <a:rPr lang="nl-NL" sz="1200" dirty="0" err="1" smtClean="0"/>
              <a:t>sustain</a:t>
            </a:r>
            <a:r>
              <a:rPr lang="nl-NL" sz="1200" dirty="0" smtClean="0"/>
              <a:t> </a:t>
            </a:r>
            <a:r>
              <a:rPr lang="nl-NL" sz="1200" dirty="0" err="1" smtClean="0"/>
              <a:t>pollination</a:t>
            </a:r>
            <a:r>
              <a:rPr lang="nl-NL" sz="1200" dirty="0" smtClean="0"/>
              <a:t> services in the </a:t>
            </a:r>
            <a:r>
              <a:rPr lang="nl-NL" sz="1200" dirty="0" err="1" smtClean="0"/>
              <a:t>rural</a:t>
            </a:r>
            <a:r>
              <a:rPr lang="nl-NL" sz="1200" dirty="0" smtClean="0"/>
              <a:t> landscape. It is important </a:t>
            </a:r>
            <a:r>
              <a:rPr lang="nl-NL" sz="1200" dirty="0" err="1" smtClean="0"/>
              <a:t>to</a:t>
            </a:r>
            <a:r>
              <a:rPr lang="nl-NL" sz="1200" dirty="0" smtClean="0"/>
              <a:t> </a:t>
            </a:r>
            <a:r>
              <a:rPr lang="nl-NL" sz="1200" dirty="0" err="1" smtClean="0"/>
              <a:t>Syngenta’s</a:t>
            </a:r>
            <a:r>
              <a:rPr lang="nl-NL" sz="1200" dirty="0" smtClean="0"/>
              <a:t> </a:t>
            </a:r>
            <a:r>
              <a:rPr lang="nl-NL" sz="1200" dirty="0" err="1" smtClean="0"/>
              <a:t>crop</a:t>
            </a:r>
            <a:r>
              <a:rPr lang="nl-NL" sz="1200" dirty="0" smtClean="0"/>
              <a:t> </a:t>
            </a:r>
            <a:r>
              <a:rPr lang="nl-NL" sz="1200" dirty="0" err="1" smtClean="0"/>
              <a:t>protection</a:t>
            </a:r>
            <a:r>
              <a:rPr lang="nl-NL" sz="1200" dirty="0" smtClean="0"/>
              <a:t> </a:t>
            </a:r>
            <a:r>
              <a:rPr lang="nl-NL" sz="1200" dirty="0" err="1" smtClean="0"/>
              <a:t>and</a:t>
            </a:r>
            <a:r>
              <a:rPr lang="nl-NL" sz="1200" dirty="0" smtClean="0"/>
              <a:t> </a:t>
            </a:r>
            <a:r>
              <a:rPr lang="nl-NL" sz="1200" dirty="0" err="1" smtClean="0"/>
              <a:t>seeds</a:t>
            </a:r>
            <a:r>
              <a:rPr lang="nl-NL" sz="1200" dirty="0" smtClean="0"/>
              <a:t> business in Europe </a:t>
            </a:r>
            <a:r>
              <a:rPr lang="nl-NL" sz="1200" dirty="0" err="1" smtClean="0"/>
              <a:t>and</a:t>
            </a:r>
            <a:r>
              <a:rPr lang="nl-NL" sz="1200" dirty="0" smtClean="0"/>
              <a:t> </a:t>
            </a:r>
            <a:r>
              <a:rPr lang="nl-NL" sz="1200" dirty="0" err="1" smtClean="0"/>
              <a:t>globally</a:t>
            </a:r>
            <a:r>
              <a:rPr lang="nl-NL" sz="1200" dirty="0" smtClean="0"/>
              <a:t>.</a:t>
            </a:r>
            <a:endParaRPr lang="en-US" sz="1200" dirty="0"/>
          </a:p>
        </p:txBody>
      </p:sp>
      <p:sp>
        <p:nvSpPr>
          <p:cNvPr id="2" name="Rechthoek 1"/>
          <p:cNvSpPr/>
          <p:nvPr/>
        </p:nvSpPr>
        <p:spPr>
          <a:xfrm>
            <a:off x="899592" y="2132856"/>
            <a:ext cx="3528392"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hthoek 8"/>
          <p:cNvSpPr/>
          <p:nvPr/>
        </p:nvSpPr>
        <p:spPr>
          <a:xfrm>
            <a:off x="4716016" y="2132856"/>
            <a:ext cx="3528392"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descr="Biobest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8445" y="4804931"/>
            <a:ext cx="3405963" cy="10958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direction.nl/wp-content/themes/direction/scripts/timthumb.php?src=wp-content/uploads/2011/01/koppert.jpg&amp;h=300&amp;w=710&amp;zc=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9632" y="4941168"/>
            <a:ext cx="2952328" cy="124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52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4572000" cy="3939540"/>
          </a:xfrm>
          <a:prstGeom prst="rect">
            <a:avLst/>
          </a:prstGeom>
        </p:spPr>
        <p:txBody>
          <a:bodyPr>
            <a:spAutoFit/>
          </a:bodyPr>
          <a:lstStyle/>
          <a:p>
            <a:r>
              <a:rPr lang="en-US" sz="1000" dirty="0"/>
              <a:t>The National Farmer's Union is keen to be involved in the SUPER-B network because in representing farmers, growers and commercial beekeepers, we have a fundamental interest in pollination services and the need to better understand the threats to those services, the value of those services, and the opportunities to undertake measures within agricultural landscapes that will improve the prospects for insect pollinators. It is clear that pollinator services have a key role to play in food security, and measures to conserve and enhance these services should sit within wider strategies to produce more agricultural output while impacting less on the environment. It is important that any measures and best practice to mitigate pollinator loss are effective, practical to implement and sustainable - not just environmentally but also in terms economic sustainability for those implementing and affected by these actions on the ground. Accordingly the NFU would be keen to participate in the proposed SUPER-B working groups. We believe that effective communication of balanced evidence-based information is a critical part of this proposal - first and foremost to ensure that the public and policy-makers have a basic but factually-correct and balanced understanding of the science. It is also important for farmers, growers and agronomists to have a clearer understanding of the value of pollinator services to farming businesses and a clear understanding of proven cost-effective measures that will effectively maintain or enhance the provision of those services. Accordingly the NFU would be willing to use its existing networks to communicate information from SUPER-B to our members and others (the NFU has 56,000 farmer and grower members, and 40,000 Countryside members - who are people interested in rural issues).</a:t>
            </a:r>
          </a:p>
        </p:txBody>
      </p:sp>
      <p:sp>
        <p:nvSpPr>
          <p:cNvPr id="3" name="AutoShape 2" descr="data:image/jpeg;base64,/9j/4AAQSkZJRgABAQAAAQABAAD/2wCEAAkGBw0MDA0MDAwPDQ0NDAwMDQwMDQ8MDQwMFBEWFhQRFBUZHCggGBolHRQUITMiJTUrLi4uFx8zODUsNygtLisBCgoKDg0OGxAQGzQkHyYsLC8vLCwsLCwsLCwvLDQsLDYsLCwsLCwsLDQsNCwsLCwsLCwsLCwsLCwsLC0sLCwsK//AABEIAOAA4QMBEQACEQEDEQH/xAAcAAEAAgMBAQEAAAAAAAAAAAAAAQcEBQYDCAL/xABJEAACAQICBAgKBAwGAwAAAAAAAQIDBAURBgcSIRMxNUFRYXGBFBcic5GTsrPB0jRydKEVIzNCQ1JTVGOStNEyVZSisfBigsL/xAAbAQEAAgMBAQAAAAAAAAAAAAAAAwUBAgQGB//EADMRAQACAQIEBAQFBAIDAAAAAAABAgMEEQUSITETM0FxFFFh8AYygZHRFSJCsWKhweHx/9oADAMBAAIRAxEAPwC8AAAAAAAAJAAAAAAAAAAAAAAAAAAAAAAAAAEAAAAAAAASAAAAAAAAAAAAAAAAAAAAAAAAAAEAAJAgCQIAkAAAAAAAAAAAAAAAAAAAAAABAEgQAAAAAEgAAAAAAAAAAAAAAAAAAAAAAAAABAEgQAAASBAACQIAkAAAAQBIEASAAAAAAAAAgCQAACAAAAAAAAAEgAAAAAAAQAAAAJAgAAAAAAAAAAkCAAAAAAAAAAAAAkCAJAgABIEAAJAgAAAAAAAAAAkAAAAAAAAAAAAAAAAAAAAAAAAAAAAAAAAAAEAAAAAAAASAAgCQIAkAAAAAAAAAAAAAAABAEgAAAAAAAAAAAAAAAAAAAAAAAAAAAAAAAAAAAAIAkAAA8bm6pUVtVasKcempNQX3m1aWt0rG7S+SlI3tOzU19LLCG7h9t/w6c5L05ZHRXRZp9HJbiWnr/lv7RLJwjHKF86kaG3nTUXLbjsrKWeWW/qZpm098W3N6pNPrMeeZino0uLaw8Osrmra1lX4SjLYnsUlKOeSe57XWc3NDN9Xjpbllh+NPCui59TH5hzQ0+OxOj0c0htcUoyrWspOMKjpzjUjsTjLJPeuhp8ZmJ3T4stckb1bYylaDSXS6zwmdKF0qudaM5Q4KCmsotJ5710oxM7IcuemL8zS+NTCui59TH5jHNCH47E6bH8coYbbeFXG3we3CH4uKlLOXFuzMzOzoyZK4680uZ8aeFdFz6mPzGOaHP8diPGnhXRc+pj8w5oPjsR408K6Ln1MfmHNB8diPGnhXRc+pj8w5oPjsTpbTHaFbD3iUNvwdUa1ffFKpsU9ra3Z8fkszv6uiMlZpzx2c141MK6Ln1K+YxzQ5/jsTdaNaXWeKzqwtVVzoxjKfCwUFlJtLLe+gzE7psWemX8rfmUzCxnE6VjbVbuvtcFSUXPYW1LJyUdy7WhM7NL3ileaXJ+NPCui59TH5jXmhzfHYnQaNaS22Kwq1LVVNmlKMJcLBQebWe7ezMTunxZq5Y3q3BlKASAAgCQMTEcQo2tPhK9RQjzLjlN9EVxtkmPFbJO1YRZs9MNea87OJxTTC5ry4O0i6MW8otLbrz+C7Fm+stMWhpSN8nX/Siz8Uy5J5cUbf9y8bTRW/unwlZ8Htb3O4k51Wuze/TkbX1uHHG1evt2aY+G6jNPNfp79ZbaloVbR/LXc5P+GoU/8AnMq8/wCIcGKdrWrHvPV34+CV9bTPt0brA8HtrN1HbynJzUFPbkpblnlzLpZzV4ti13THaLcvy+rtwaGmm3mu/X5qR1g8tX/nl7uJrPdVavzrOeMOd1GrvSL8GYhF1JZW1xs0bjN5KO/yKj+q36HI2idpdWkzeHfr2lfxIvFSa7vpFh5m49qBpfuq+I96qzfEzRWwvDW1yK/P23xJLdl1rfJ/ZSBGpXpTt6k1nCnOazyzjCUln0bgzFZntD9+BV/2FX1c/wCwZ8O3yPAq/wCwq+rn/YHh2+S58Bg46JSjJOLWHYhmpJpr8rzEkflXGONtN+kqRI1KsrUj9Iv/ADND2pG9O6y4d3stw3WjmdZPIl99Sl76Bi3Zz6rybPn8iUK3NSX0a++0UvYN6Lbh/wCSfdZRusAABAADV4/jVOxpbUvKqzzVKknk5PpfRFdJPp9PbNbaO3rLk1errp67z39I+/Rw9pZ3eMXDqTluTynVknwdKP6kF8PT0ltfJi0tNo/b5+6hx4s2tyc0z+vpHt9+7ssPw+1sI7NCG3VyylWnvm+/mXUjxHGPxRTFM0r/AHW+Uflj3el0nD6Yo/tj9fV77VSr0tdC3RPIzn4nxO21d5j6dKx9/XdYbUo9I2MudpfeduH8KZ7RvkvEe3X+Gs549IZFtRUG8pbWeWfUeh4Twiugm0xfm329Pkhvk51BaweWr/zy93EtZ7vO6vzrNDRoyqNxhFyahObS49iEXKT7lFvuDniJns/BgXjqt0i8OsfB6ss7izUaUm3vqUf0c+t5LZf1c+ckrK70ebxKbT3hzOu76RYeZuPagYv3c3Ee9VZviZorYXhra5Ffn7b4kluy61vk/spAjUq59S/Jdf7fU91SJK9lvw/y593fmzvANXpRyZiH2G791IxPZHl8u3tL5tInnVlakfpF/wCZoe1I3p3WXDu9luG60czrJ5EvvqUvfQMW7OfVeTZ8/kShW5qS+jX32il7BvRbcP8AyT7rJN1gkAAAxsRvIW1Gdeo8owjnlzyfNFdbe43x45yWisIs2WuKk3t2hXdpb18ZvZSm8k8pVJLfGjRz3Qj8O99JdXtTS4to/wDsvN46ZNbn3n9fpDuUqdCnG3t4qFOC2d3P07+d9LPmP4g4/e95wYJ6/wCVo/1H39HrtNpq46xER0fpUoU4OrXkoQW/e8vT/Yi4X+H61r4+s6R6V/n+P3+TfLn27NHiGlMn5FrBQjxKpNZyfZHiXfmXd9fyxyYI2j77Q4LZpnsw42OIXflSVWSfPVnsR7ov4IijDqs3Wd/16NOW9m90awiraOq6ux+MVNLYk292eee7rLDQ6W+GbTb12S46TXupfWDy1f8Anl7uJ1z3U2r86z21aRTxyyTSafhKae9NO3qZpma92dH50ffox9ONH3heIVKEU+An+OtpfwZP/Dn0xea7k+cxMbSxqcPh329HholjksMv6N0s3BPg68F+fQlltLtWSa64oROzXT5fDvFnYa6KsalXDqlOSlCdvWnCcXmpQbg011ZGbOviExPLMK2fEzVXQvDW1yK/P23xJLdl1rfJ/ZSBGpW4wfSjEMPpSo2dy6NOU3UlFU6U85tJN5yi3xRXoM7ylx58mONqyzvGBjX7/L1Ft8g3lJ8Zm+Y9YONfv8vUW3yDeT4zN812aUcmYh9hu/dSJJ7LnL5c+z5tInnVlakfpF/5mh7UjendZcO72W4brRzOsnkS++pS99Axbs59V5Nnz+RKFbmpL6NffaKXsG9Ftw/8k+6yTdYJAAQBwenuJOpWhaQecaWU6iX51WS3LuT/ANxb8PxbVnJPr/p5/i2fmvGKPTv7ugwewVhZwp/pqnl1Zc+21vXYuI8l+KOMThx7Un+63SPpHrK64bpIxY4ie/efdlUVCnCVeq9mEE3m+rnPO/h7hldvjM/aPy/z/Duz5No2ctd3NfE7hQgns5vg6efkwjzzl/fuLfJkyavJtHb0j+VbMzeej2xPE7DAoqLXhV845qCyTh1t/o16Wyzw6bHgj52+/wBkWfU49NHXrZyVfS3GcSqOFtwkV+ysqTziuZue+S7c0ibntPZVzrdTmnan/TrtXllidGd1LEeHynGjwXhFbhd6c9rJbTy40b44tvO6x0GPPXm8Xf8AWVX6weWr/wA8vdxE93Hq/Os99WXLtj23H9PUM17s6Pzo+/RaWsjR38JYfJ0453NrtVqGS8qay8un3pemMTa0bws9Vh8SnTvChCNRs+9xSpXt7W3qb1aKtClLPfwU5KSi+xp5dTS5jLe2SbVis+jAfEzDSF4a2uRX5+2+JJbsutb5P7KQI1K7DQ7QSeL207mN3GgoV5UNiVF1G2oRlnntL9b7jaK7uvT6Txa82+ze+J+r/mUP9NL5zPJKf+nf8jxP1f8AMof6WXzmOSWf6d/yWLpRyZiH2G791I3ns78vlz7S+bSJ51ZWpH6Rf+Zoe1I3p3WXDu9luG60czrJ5EvvqUvfQMW7OfVeTZ8/kShW5qS+jX32il7BvRbcP/JPusk3WCQAH4qVFCMpSeSjFyb6ElmzMRvOzEztG8q40bpO+xNVaizSnUu5p7+J5xXpcfQXepnwsHLHs8zoq/Earmt9Z/h29ZupVyXTsrs/7mfHOI3txDifh17b8se0d/8AzL2dP7KbtLphe5OFrB5RilOplzv82Px70er11q46109OkREf+lZmvvOzGxO/WB4aqiSd7deTTUt+y8s831RT9LXSd2mw+Bj3/wApc+ozxpsW/wDlLk9EdGZYnOpfX1SUbWEpTq1Zy2ZXE1vl5T4ornl3LnamrXfrKs0ektqLeJk7f7bjEdN6dtHwbCLenSow3KrKGSl1xhu9Mt76DW2fbpV6GmKtI2rG0N1oFid/dSuZXrqSgo0XRc6KpQzbntbLUVnxR6TfDa0zPM2lVWsHlq/88vdxNp7qDV+dZ76suXbHtuP6eoZr3Z0fnR9+i/iReqJ1naO/g+/dWnHK2vHKtTy4oVc/xlP0vNdUsuYjtG0qTWYeS+8dpceauRD4mCF4a2uRX5+2/wCWSW7LrW+T+ykCNSrn1Lcl1/t9T3VIkr2W/D/Ln3d+bO8AxcVtuHtbigv01CtS/mg4/ENbxvWYfMbTW5pprc09zT6CF5uejtNU+L07TE3TrSUIXVJ0FKW5KttJwzfX5S7ZI2rPV26HJFcm0+q8iRcuE1vYtTo4a7PaXDXc6SUE/KVKE1OU31ZxS7+01tPRxa7JFcfL6ypQjUy5dTFrKGHV60lkq13LY64QhFZ+naXcb0XGgrtj3+qwTd3AADV6T1eDw+6kuek4fzeT8SfTV3zVj6uXW25dPefo5zV5Sy8LrdEacF/ub/8Ak6OM5fDx7/KJn/pXcFpvNre0OlsI51M+hN958v8Awxj8TWzkn0iZ/Wen8vTZp2rs5eivCsU8repXEpdsIZtL0RSPQ1jxtV1+f+lVH913M6wrid7jKtYP8m6NrTXNwk8m36Zpf+pcZOttlPxC05dRFI9NobnT66jZW1rhFu9mnGlGdXLc5QTyin2yUpPrSNc9toisPQ4scUrFY9G40I0WpW9GndXFNTuakVUjtrNW8XvSS/Wy433du+LFERvPdtMuvJ2Hz1rB5av/ADy93EinuodX51nvqy5dse24/p6hmvdnR+dH36L+JF60emeAxxSwq227hV+Nt5P8yvFPZ38ye+L6pMxMboc+LxKTV871IShKUJxcZRk4yjJZOMk8mn15kTz8xtO0vw+JgheGtrkV+ftviSW7LrW+T+ykCNSrn1L8l1/t9T3VIkr2W/D/AC593fmzvAAFLaztEKlrcVMQt6blaV5OpV2Vn4NWb8raXNFvfnxJtrduzjtG3VUazTzW3PWOkuCNXA29vpRidKCp08QuYwSyUeGlLZXQs+LuM7ymjUZYjaLNZc3FStN1K1SdWpL/ABVKs5VJy7W95hFa02neWdo9gdxidxG3toZttOpUafB0Ic85v4c/MZ7pMOG2W20PofB8Np2NrRtKP5OjTUE3xyfG5Prbbb7SWF9jpFKxWGYG4BIGHi9gru3nbym4KeznKKTaykn8CTDk8O8WhDqMMZsc0mdt2LgmBwsaVWnGpKfCy2m5JJrycuY119p1mOaT03iY6fVHo9LGmiYid+u7PoW6pttPPNZFJwzg2PQWtatpnePV3XyTZrMN0fhbVlXVWU2lJZNJLedeHQ1xZOeJ3c9ccRO7WvQii8R/CLuKjn4Srng3GOztJ5qOfHlxHV4fXdyfAV8bxd+u+70x/QyliFy7mpcVINxhDYjGLjsx7e81vhi077rCJdOiZhIHB47q0oX13Xu5XlWEq81NwjTg4x8lLJN9hrNXFk0Vb2m0y9NHdXFDDr2jeQu6tSVF1GoShBRltU5Q3tfWEV2ZxaOuO0WiXcGzsAOH0h1bWt/d1LtXFShKrlKpCnCMouplk5b+LPd359JrNXHl0dMlubfZrXqhtv3+t6umY5Ef9Pp83Y6UYBDFLPwSdWVKO3TntwipS8nmyZtMbuvLijJXllx3ihtv3+t6uma8jk/p9Pm67RDRuGEW07anWlWU68qzlOKi03GMct31fvNojZ1YMMYq7Q3hlMAAIkk001mmsmnvTQHJYtq5wq6k5qjK2m97lay4OOf1GnFdyNeWHLfR4r+m3s0stUVpnuvbhLocaTfpyMciH+n0+csyy1U4ZTedWpcXH/hOpGnB/wAiT+8zyQ3roMUd+rssNw63s6ao2tGFGmt+zTio5vpfS+tm2zrrStY2rDKDYAAAIAAAAACQAAAAAAAAAAAAAAAAAAAAAAACAJAAAAAAAAAAAAAAAAAAAAAAAAAAAAAAAAAAAAAQAAASAAAAAAAAAAAAAAAAAAAAAAAAAIAkAAAgCQIAAAJAAAAAAAAAAAAAAAAAAAAAAAQBIAAAAAAAAAAAAAAAAAAAAAAAAAAAAAAAAAQBIACAAAAAAkAAAAAAAAAAAAAAAAAAAAAABAACQAEASAAAAAAAAAAAAAAAAAAAAAAAAAAAABAAAAAAAAAAAAAAAAAAAkABAEgAAAAAAAAIAASAAAAAAAAAAAAAAAAAAAAAAAAAAAAAAAAAAAAAgABIEASAAAAAAAAAAAAAAAAAAAAAAAAQA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http://www.marcthevet.com/wp-content/uploads/2013/03/nfu.jpg?11971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556792"/>
            <a:ext cx="4176464" cy="150744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NFU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20663"/>
            <a:ext cx="1514475" cy="46672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www.hpc-ch.org/wp-content/uploads/2013/01/syngenta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5" y="3067090"/>
            <a:ext cx="4201019" cy="1386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7971" y="2204864"/>
            <a:ext cx="4336029" cy="1015663"/>
          </a:xfrm>
          <a:prstGeom prst="rect">
            <a:avLst/>
          </a:prstGeom>
          <a:noFill/>
        </p:spPr>
        <p:txBody>
          <a:bodyPr wrap="square" rtlCol="0">
            <a:spAutoFit/>
          </a:bodyPr>
          <a:lstStyle/>
          <a:p>
            <a:r>
              <a:rPr lang="nl-NL" sz="1200" dirty="0" smtClean="0"/>
              <a:t>I </a:t>
            </a:r>
            <a:r>
              <a:rPr lang="nl-NL" sz="1200" dirty="0" err="1" smtClean="0"/>
              <a:t>confirm</a:t>
            </a:r>
            <a:r>
              <a:rPr lang="nl-NL" sz="1200" dirty="0" smtClean="0"/>
              <a:t> </a:t>
            </a:r>
            <a:r>
              <a:rPr lang="nl-NL" sz="1200" dirty="0" err="1" smtClean="0"/>
              <a:t>that</a:t>
            </a:r>
            <a:r>
              <a:rPr lang="nl-NL" sz="1200" dirty="0" smtClean="0"/>
              <a:t> </a:t>
            </a:r>
            <a:r>
              <a:rPr lang="nl-NL" sz="1200" dirty="0" err="1" smtClean="0"/>
              <a:t>Syngenta</a:t>
            </a:r>
            <a:r>
              <a:rPr lang="nl-NL" sz="1200" dirty="0" smtClean="0"/>
              <a:t> </a:t>
            </a:r>
            <a:r>
              <a:rPr lang="nl-NL" sz="1200" dirty="0" err="1" smtClean="0"/>
              <a:t>Ltd</a:t>
            </a:r>
            <a:r>
              <a:rPr lang="nl-NL" sz="1200" dirty="0" smtClean="0"/>
              <a:t> is keen </a:t>
            </a:r>
            <a:r>
              <a:rPr lang="nl-NL" sz="1200" dirty="0" err="1" smtClean="0"/>
              <a:t>to</a:t>
            </a:r>
            <a:r>
              <a:rPr lang="nl-NL" sz="1200" dirty="0" smtClean="0"/>
              <a:t> </a:t>
            </a:r>
            <a:r>
              <a:rPr lang="nl-NL" sz="1200" dirty="0" err="1" smtClean="0"/>
              <a:t>be</a:t>
            </a:r>
            <a:r>
              <a:rPr lang="nl-NL" sz="1200" dirty="0" smtClean="0"/>
              <a:t> a partner in </a:t>
            </a:r>
            <a:r>
              <a:rPr lang="nl-NL" sz="1200" dirty="0" err="1" smtClean="0"/>
              <a:t>this</a:t>
            </a:r>
            <a:r>
              <a:rPr lang="nl-NL" sz="1200" dirty="0" smtClean="0"/>
              <a:t> </a:t>
            </a:r>
            <a:r>
              <a:rPr lang="nl-NL" sz="1200" dirty="0" err="1" smtClean="0"/>
              <a:t>network</a:t>
            </a:r>
            <a:r>
              <a:rPr lang="nl-NL" sz="1200" dirty="0" smtClean="0"/>
              <a:t>. We </a:t>
            </a:r>
            <a:r>
              <a:rPr lang="nl-NL" sz="1200" dirty="0" err="1" smtClean="0"/>
              <a:t>believe</a:t>
            </a:r>
            <a:r>
              <a:rPr lang="nl-NL" sz="1200" dirty="0" smtClean="0"/>
              <a:t> </a:t>
            </a:r>
            <a:r>
              <a:rPr lang="nl-NL" sz="1200" dirty="0" err="1" smtClean="0"/>
              <a:t>that</a:t>
            </a:r>
            <a:r>
              <a:rPr lang="nl-NL" sz="1200" dirty="0" smtClean="0"/>
              <a:t> …</a:t>
            </a:r>
            <a:r>
              <a:rPr lang="nl-NL" sz="1200" dirty="0" err="1" smtClean="0"/>
              <a:t>it</a:t>
            </a:r>
            <a:r>
              <a:rPr lang="nl-NL" sz="1200" dirty="0" smtClean="0"/>
              <a:t> </a:t>
            </a:r>
            <a:r>
              <a:rPr lang="nl-NL" sz="1200" dirty="0" err="1" smtClean="0"/>
              <a:t>will</a:t>
            </a:r>
            <a:r>
              <a:rPr lang="nl-NL" sz="1200" dirty="0" smtClean="0"/>
              <a:t> </a:t>
            </a:r>
            <a:r>
              <a:rPr lang="nl-NL" sz="1200" dirty="0" err="1" smtClean="0"/>
              <a:t>really</a:t>
            </a:r>
            <a:r>
              <a:rPr lang="nl-NL" sz="1200" dirty="0" smtClean="0"/>
              <a:t> help </a:t>
            </a:r>
            <a:r>
              <a:rPr lang="nl-NL" sz="1200" dirty="0" err="1" smtClean="0"/>
              <a:t>to</a:t>
            </a:r>
            <a:r>
              <a:rPr lang="nl-NL" sz="1200" dirty="0" smtClean="0"/>
              <a:t> </a:t>
            </a:r>
            <a:r>
              <a:rPr lang="nl-NL" sz="1200" dirty="0" err="1" smtClean="0"/>
              <a:t>better</a:t>
            </a:r>
            <a:r>
              <a:rPr lang="nl-NL" sz="1200" dirty="0" smtClean="0"/>
              <a:t> </a:t>
            </a:r>
            <a:r>
              <a:rPr lang="nl-NL" sz="1200" dirty="0" err="1" smtClean="0"/>
              <a:t>understand</a:t>
            </a:r>
            <a:r>
              <a:rPr lang="nl-NL" sz="1200" dirty="0" smtClean="0"/>
              <a:t> </a:t>
            </a:r>
            <a:r>
              <a:rPr lang="nl-NL" sz="1200" dirty="0" err="1" smtClean="0"/>
              <a:t>and</a:t>
            </a:r>
            <a:r>
              <a:rPr lang="nl-NL" sz="1200" dirty="0" smtClean="0"/>
              <a:t> </a:t>
            </a:r>
            <a:r>
              <a:rPr lang="nl-NL" sz="1200" dirty="0" err="1" smtClean="0"/>
              <a:t>sustain</a:t>
            </a:r>
            <a:r>
              <a:rPr lang="nl-NL" sz="1200" dirty="0" smtClean="0"/>
              <a:t> </a:t>
            </a:r>
            <a:r>
              <a:rPr lang="nl-NL" sz="1200" dirty="0" err="1" smtClean="0"/>
              <a:t>pollination</a:t>
            </a:r>
            <a:r>
              <a:rPr lang="nl-NL" sz="1200" dirty="0" smtClean="0"/>
              <a:t> services in the </a:t>
            </a:r>
            <a:r>
              <a:rPr lang="nl-NL" sz="1200" dirty="0" err="1" smtClean="0"/>
              <a:t>rural</a:t>
            </a:r>
            <a:r>
              <a:rPr lang="nl-NL" sz="1200" dirty="0" smtClean="0"/>
              <a:t> landscape. It is important </a:t>
            </a:r>
            <a:r>
              <a:rPr lang="nl-NL" sz="1200" dirty="0" err="1" smtClean="0"/>
              <a:t>to</a:t>
            </a:r>
            <a:r>
              <a:rPr lang="nl-NL" sz="1200" dirty="0" smtClean="0"/>
              <a:t> </a:t>
            </a:r>
            <a:r>
              <a:rPr lang="nl-NL" sz="1200" dirty="0" err="1" smtClean="0"/>
              <a:t>Syngenta’s</a:t>
            </a:r>
            <a:r>
              <a:rPr lang="nl-NL" sz="1200" dirty="0" smtClean="0"/>
              <a:t> </a:t>
            </a:r>
            <a:r>
              <a:rPr lang="nl-NL" sz="1200" dirty="0" err="1" smtClean="0"/>
              <a:t>crop</a:t>
            </a:r>
            <a:r>
              <a:rPr lang="nl-NL" sz="1200" dirty="0" smtClean="0"/>
              <a:t> </a:t>
            </a:r>
            <a:r>
              <a:rPr lang="nl-NL" sz="1200" dirty="0" err="1" smtClean="0"/>
              <a:t>protection</a:t>
            </a:r>
            <a:r>
              <a:rPr lang="nl-NL" sz="1200" dirty="0" smtClean="0"/>
              <a:t> </a:t>
            </a:r>
            <a:r>
              <a:rPr lang="nl-NL" sz="1200" dirty="0" err="1" smtClean="0"/>
              <a:t>and</a:t>
            </a:r>
            <a:r>
              <a:rPr lang="nl-NL" sz="1200" dirty="0" smtClean="0"/>
              <a:t> </a:t>
            </a:r>
            <a:r>
              <a:rPr lang="nl-NL" sz="1200" dirty="0" err="1" smtClean="0"/>
              <a:t>seeds</a:t>
            </a:r>
            <a:r>
              <a:rPr lang="nl-NL" sz="1200" dirty="0" smtClean="0"/>
              <a:t> business in Europe </a:t>
            </a:r>
            <a:r>
              <a:rPr lang="nl-NL" sz="1200" dirty="0" err="1" smtClean="0"/>
              <a:t>and</a:t>
            </a:r>
            <a:r>
              <a:rPr lang="nl-NL" sz="1200" dirty="0" smtClean="0"/>
              <a:t> </a:t>
            </a:r>
            <a:r>
              <a:rPr lang="nl-NL" sz="1200" dirty="0" err="1" smtClean="0"/>
              <a:t>globally</a:t>
            </a:r>
            <a:r>
              <a:rPr lang="nl-NL" sz="1200" dirty="0" smtClean="0"/>
              <a:t>.</a:t>
            </a:r>
            <a:endParaRPr lang="en-US" sz="1200" dirty="0"/>
          </a:p>
        </p:txBody>
      </p:sp>
    </p:spTree>
    <p:extLst>
      <p:ext uri="{BB962C8B-B14F-4D97-AF65-F5344CB8AC3E}">
        <p14:creationId xmlns:p14="http://schemas.microsoft.com/office/powerpoint/2010/main" val="1448591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908720"/>
            <a:ext cx="4572000" cy="2862322"/>
          </a:xfrm>
          <a:prstGeom prst="rect">
            <a:avLst/>
          </a:prstGeom>
        </p:spPr>
        <p:txBody>
          <a:bodyPr>
            <a:spAutoFit/>
          </a:bodyPr>
          <a:lstStyle/>
          <a:p>
            <a:r>
              <a:rPr lang="en-US" b="1" i="1" dirty="0"/>
              <a:t>Statement of support from ECPA</a:t>
            </a:r>
            <a:endParaRPr lang="en-US" dirty="0"/>
          </a:p>
          <a:p>
            <a:r>
              <a:rPr lang="en-US" i="1" dirty="0"/>
              <a:t>ECPA is keen to be involved in the SUPER-B network in recognition of the potential value of SUPER-B for improving understanding of the drivers of pollinator health and thereby better enabling action to improve conditions for an essential ecosystem service, and addressing delivery of sustainable productive agriculture in Europe.</a:t>
            </a:r>
            <a:endParaRPr lang="en-US" dirty="0"/>
          </a:p>
        </p:txBody>
      </p:sp>
      <p:pic>
        <p:nvPicPr>
          <p:cNvPr id="11266"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634047"/>
            <a:ext cx="2095500" cy="1200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67944" y="4149080"/>
            <a:ext cx="4572000" cy="2123658"/>
          </a:xfrm>
          <a:prstGeom prst="rect">
            <a:avLst/>
          </a:prstGeom>
        </p:spPr>
        <p:txBody>
          <a:bodyPr>
            <a:spAutoFit/>
          </a:bodyPr>
          <a:lstStyle/>
          <a:p>
            <a:r>
              <a:rPr lang="en-US" sz="1100" i="1" dirty="0"/>
              <a:t>"IUCN- International Union for Conservation of Nature is keen to be involved in SUPER-B network because we consider this project to be crucial as it will identify key pollinators in Europe, contribute to its conservation and highlight their importance to the economy and society. IUCN, being the largest global environmental network with expertise in providing scientific knowledge to policy makers in order to help make informed decisions, will be mainly involved in the implementation of the dissemination plan of the project and will take the lead on the delivery of the policy oriented events and on translating scientific project outcomes into policy recommendations. IUCN is knowledgeable of EU biodiversity policies and have strong connections with the European institutions.”</a:t>
            </a:r>
            <a:endParaRPr lang="en-US" sz="1100" dirty="0"/>
          </a:p>
        </p:txBody>
      </p:sp>
      <p:pic>
        <p:nvPicPr>
          <p:cNvPr id="11268" name="Picture 4" descr="http://www.boerenlandvogels.nl/sites/default/files/iucn_logo%5B1%5D.jpg?13444983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245209"/>
            <a:ext cx="2476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Biobest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05064"/>
            <a:ext cx="2190750" cy="70485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www.direction.nl/wp-content/themes/direction/scripts/timthumb.php?src=wp-content/uploads/2011/01/koppert.jpg&amp;h=300&amp;w=710&amp;zc=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188" y="4941168"/>
            <a:ext cx="1881461" cy="79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98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204864"/>
            <a:ext cx="8280920" cy="2970044"/>
          </a:xfrm>
          <a:prstGeom prst="rect">
            <a:avLst/>
          </a:prstGeom>
        </p:spPr>
        <p:txBody>
          <a:bodyPr wrap="square">
            <a:spAutoFit/>
          </a:bodyPr>
          <a:lstStyle/>
          <a:p>
            <a:r>
              <a:rPr lang="en-US" sz="1100" dirty="0"/>
              <a:t>1) The establishment and developments of novel crop pollination management guidelines to be incorporated as</a:t>
            </a:r>
          </a:p>
          <a:p>
            <a:r>
              <a:rPr lang="en-US" sz="1100" dirty="0"/>
              <a:t>a </a:t>
            </a:r>
            <a:r>
              <a:rPr lang="en-US" sz="1100" dirty="0" err="1"/>
              <a:t>recognised</a:t>
            </a:r>
            <a:r>
              <a:rPr lang="en-US" sz="1100" dirty="0"/>
              <a:t> agricultural input for pollinator-dependent cropping systems; this will be based on an initial</a:t>
            </a:r>
          </a:p>
          <a:p>
            <a:r>
              <a:rPr lang="en-US" sz="1100" dirty="0"/>
              <a:t>analysis of stakeholder questions and needs.</a:t>
            </a:r>
          </a:p>
          <a:p>
            <a:r>
              <a:rPr lang="en-US" sz="1100" dirty="0"/>
              <a:t>2) An assessment of current crop pollination deficits, stability and resilience in major European crop species</a:t>
            </a:r>
          </a:p>
          <a:p>
            <a:r>
              <a:rPr lang="en-US" sz="1100" dirty="0"/>
              <a:t>and varieties; along with </a:t>
            </a:r>
            <a:r>
              <a:rPr lang="en-US" sz="1100" dirty="0" err="1"/>
              <a:t>standardised</a:t>
            </a:r>
            <a:r>
              <a:rPr lang="en-US" sz="1100" dirty="0"/>
              <a:t> field and laboratory research methods for surveying and monitoring</a:t>
            </a:r>
          </a:p>
          <a:p>
            <a:r>
              <a:rPr lang="en-US" sz="1100" dirty="0"/>
              <a:t>crop pollination success and wild pollinator communities;</a:t>
            </a:r>
          </a:p>
          <a:p>
            <a:r>
              <a:rPr lang="en-US" sz="1100" dirty="0"/>
              <a:t>3) The intensified use of managed bees, particularly bumblebees </a:t>
            </a:r>
            <a:r>
              <a:rPr lang="en-US" sz="1100" i="1" dirty="0"/>
              <a:t>(</a:t>
            </a:r>
            <a:r>
              <a:rPr lang="en-US" sz="1100" i="1" dirty="0" err="1"/>
              <a:t>Bombus</a:t>
            </a:r>
            <a:r>
              <a:rPr lang="en-US" sz="1100" i="1" dirty="0"/>
              <a:t> </a:t>
            </a:r>
            <a:r>
              <a:rPr lang="en-US" sz="1100" i="1" dirty="0" err="1"/>
              <a:t>terrestris</a:t>
            </a:r>
            <a:r>
              <a:rPr lang="en-US" sz="1100" i="1" dirty="0"/>
              <a:t>) </a:t>
            </a:r>
            <a:r>
              <a:rPr lang="en-US" sz="1100" dirty="0"/>
              <a:t>and mason bees </a:t>
            </a:r>
            <a:r>
              <a:rPr lang="en-US" sz="1100" i="1" dirty="0"/>
              <a:t>(</a:t>
            </a:r>
            <a:r>
              <a:rPr lang="en-US" sz="1100" i="1" dirty="0" err="1"/>
              <a:t>Osmia</a:t>
            </a:r>
            <a:endParaRPr lang="en-US" sz="1100" i="1" dirty="0"/>
          </a:p>
          <a:p>
            <a:r>
              <a:rPr lang="en-US" sz="1100" i="1" dirty="0" err="1"/>
              <a:t>bicornis</a:t>
            </a:r>
            <a:r>
              <a:rPr lang="en-US" sz="1100" i="1" dirty="0"/>
              <a:t> </a:t>
            </a:r>
            <a:r>
              <a:rPr lang="en-US" sz="1100" dirty="0"/>
              <a:t>and </a:t>
            </a:r>
            <a:r>
              <a:rPr lang="en-US" sz="1100" i="1" dirty="0" err="1"/>
              <a:t>Osmia</a:t>
            </a:r>
            <a:r>
              <a:rPr lang="en-US" sz="1100" i="1" dirty="0"/>
              <a:t> </a:t>
            </a:r>
            <a:r>
              <a:rPr lang="en-US" sz="1100" i="1" dirty="0" err="1"/>
              <a:t>cornuta</a:t>
            </a:r>
            <a:r>
              <a:rPr lang="en-US" sz="1100" i="1" dirty="0"/>
              <a:t>) </a:t>
            </a:r>
            <a:r>
              <a:rPr lang="en-US" sz="1100" dirty="0"/>
              <a:t>as effective and safe commercial crop pollination organisms;</a:t>
            </a:r>
          </a:p>
          <a:p>
            <a:r>
              <a:rPr lang="en-US" sz="1100" dirty="0"/>
              <a:t>4) A review of methods to effectively mitigate loss of pollination service for European crops, accounting for</a:t>
            </a:r>
          </a:p>
          <a:p>
            <a:r>
              <a:rPr lang="en-US" sz="1100" dirty="0"/>
              <a:t>differences in landscape, farming system and uptake of measures;</a:t>
            </a:r>
          </a:p>
          <a:p>
            <a:r>
              <a:rPr lang="en-US" sz="1100" dirty="0"/>
              <a:t>5) The quantification of the relative contribution, individually and in combination, of factors driving declines</a:t>
            </a:r>
          </a:p>
          <a:p>
            <a:r>
              <a:rPr lang="en-US" sz="1100" dirty="0"/>
              <a:t>in major crop and wild flower pollinators, with a focus on pathogens, nutrition, agrochemicals and human</a:t>
            </a:r>
          </a:p>
          <a:p>
            <a:r>
              <a:rPr lang="en-US" sz="1100" dirty="0"/>
              <a:t>management;</a:t>
            </a:r>
          </a:p>
          <a:p>
            <a:r>
              <a:rPr lang="en-US" sz="1100" dirty="0"/>
              <a:t>6) Improved wild pollinator conservation practice, both the measures themselves and their uptake, and policy</a:t>
            </a:r>
          </a:p>
          <a:p>
            <a:r>
              <a:rPr lang="en-US" sz="1100" dirty="0"/>
              <a:t>by inter- and </a:t>
            </a:r>
            <a:r>
              <a:rPr lang="en-US" sz="1100" dirty="0" err="1"/>
              <a:t>transdisciplinary</a:t>
            </a:r>
            <a:r>
              <a:rPr lang="en-US" sz="1100" dirty="0"/>
              <a:t> actions ;</a:t>
            </a:r>
          </a:p>
          <a:p>
            <a:r>
              <a:rPr lang="en-US" sz="1100" dirty="0"/>
              <a:t>7) Providing robust evidence where current and emerging pollinator-related policies are lacking support (e.g.</a:t>
            </a:r>
          </a:p>
          <a:p>
            <a:r>
              <a:rPr lang="en-US" sz="1100" dirty="0"/>
              <a:t>pesticide regulations).</a:t>
            </a:r>
          </a:p>
        </p:txBody>
      </p:sp>
      <p:sp>
        <p:nvSpPr>
          <p:cNvPr id="3" name="TextBox 2"/>
          <p:cNvSpPr txBox="1"/>
          <p:nvPr/>
        </p:nvSpPr>
        <p:spPr>
          <a:xfrm>
            <a:off x="0" y="260648"/>
            <a:ext cx="8684428" cy="1200329"/>
          </a:xfrm>
          <a:prstGeom prst="rect">
            <a:avLst/>
          </a:prstGeom>
          <a:noFill/>
        </p:spPr>
        <p:txBody>
          <a:bodyPr wrap="square" rtlCol="0">
            <a:spAutoFit/>
          </a:bodyPr>
          <a:lstStyle/>
          <a:p>
            <a:pPr algn="ctr"/>
            <a:r>
              <a:rPr lang="nl-NL" sz="4400" b="1" dirty="0" smtClean="0">
                <a:solidFill>
                  <a:prstClr val="black"/>
                </a:solidFill>
              </a:rPr>
              <a:t>SUPER-B</a:t>
            </a:r>
            <a:endParaRPr lang="nl-NL" sz="4400" b="1" dirty="0">
              <a:solidFill>
                <a:prstClr val="black"/>
              </a:solidFill>
            </a:endParaRPr>
          </a:p>
          <a:p>
            <a:pPr algn="ctr"/>
            <a:r>
              <a:rPr lang="nl-NL" sz="2800" b="1" dirty="0" smtClean="0"/>
              <a:t>Scientific </a:t>
            </a:r>
            <a:r>
              <a:rPr lang="nl-NL" sz="2800" b="1" dirty="0" err="1" smtClean="0"/>
              <a:t>Deliverables</a:t>
            </a:r>
            <a:endParaRPr lang="en-US" sz="2800" b="1" dirty="0">
              <a:solidFill>
                <a:srgbClr val="E3004A"/>
              </a:solidFill>
            </a:endParaRPr>
          </a:p>
        </p:txBody>
      </p:sp>
    </p:spTree>
    <p:extLst>
      <p:ext uri="{BB962C8B-B14F-4D97-AF65-F5344CB8AC3E}">
        <p14:creationId xmlns:p14="http://schemas.microsoft.com/office/powerpoint/2010/main" val="3597254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260648"/>
            <a:ext cx="8684428" cy="1631216"/>
          </a:xfrm>
          <a:prstGeom prst="rect">
            <a:avLst/>
          </a:prstGeom>
          <a:noFill/>
        </p:spPr>
        <p:txBody>
          <a:bodyPr wrap="square" rtlCol="0">
            <a:spAutoFit/>
          </a:bodyPr>
          <a:lstStyle/>
          <a:p>
            <a:pPr algn="ctr"/>
            <a:r>
              <a:rPr lang="nl-NL" sz="4400" b="1" dirty="0" smtClean="0">
                <a:solidFill>
                  <a:prstClr val="black"/>
                </a:solidFill>
              </a:rPr>
              <a:t>WHY SUPER-B ?</a:t>
            </a:r>
            <a:endParaRPr lang="nl-NL" sz="4400" b="1" dirty="0">
              <a:solidFill>
                <a:prstClr val="black"/>
              </a:solidFill>
            </a:endParaRPr>
          </a:p>
          <a:p>
            <a:pPr algn="ctr"/>
            <a:r>
              <a:rPr lang="nl-NL" sz="2800" b="1" dirty="0" err="1" smtClean="0"/>
              <a:t>Su</a:t>
            </a:r>
            <a:r>
              <a:rPr lang="nl-NL" sz="2800" b="1" dirty="0" err="1" smtClean="0">
                <a:solidFill>
                  <a:srgbClr val="E3004A"/>
                </a:solidFill>
              </a:rPr>
              <a:t>stainable</a:t>
            </a:r>
            <a:r>
              <a:rPr lang="nl-NL" sz="2800" b="1" dirty="0" smtClean="0">
                <a:solidFill>
                  <a:srgbClr val="E3004A"/>
                </a:solidFill>
              </a:rPr>
              <a:t> </a:t>
            </a:r>
            <a:r>
              <a:rPr lang="nl-NL" sz="2800" b="1" dirty="0" err="1" smtClean="0"/>
              <a:t>P</a:t>
            </a:r>
            <a:r>
              <a:rPr lang="nl-NL" sz="2800" b="1" dirty="0" err="1" smtClean="0">
                <a:solidFill>
                  <a:srgbClr val="E3004A"/>
                </a:solidFill>
              </a:rPr>
              <a:t>ollination</a:t>
            </a:r>
            <a:r>
              <a:rPr lang="nl-NL" sz="2800" b="1" dirty="0" smtClean="0">
                <a:solidFill>
                  <a:srgbClr val="E3004A"/>
                </a:solidFill>
              </a:rPr>
              <a:t> in </a:t>
            </a:r>
            <a:r>
              <a:rPr lang="nl-NL" sz="2800" b="1" dirty="0" smtClean="0"/>
              <a:t>E</a:t>
            </a:r>
            <a:r>
              <a:rPr lang="nl-NL" sz="2800" b="1" dirty="0" smtClean="0">
                <a:solidFill>
                  <a:srgbClr val="E3004A"/>
                </a:solidFill>
              </a:rPr>
              <a:t>urope: </a:t>
            </a:r>
          </a:p>
          <a:p>
            <a:pPr algn="ctr"/>
            <a:r>
              <a:rPr lang="nl-NL" sz="2800" b="1" dirty="0" smtClean="0">
                <a:solidFill>
                  <a:srgbClr val="E3004A"/>
                </a:solidFill>
              </a:rPr>
              <a:t>joint </a:t>
            </a:r>
            <a:r>
              <a:rPr lang="nl-NL" sz="2800" b="1" dirty="0" smtClean="0"/>
              <a:t>R</a:t>
            </a:r>
            <a:r>
              <a:rPr lang="nl-NL" sz="2800" b="1" dirty="0" smtClean="0">
                <a:solidFill>
                  <a:srgbClr val="E3004A"/>
                </a:solidFill>
              </a:rPr>
              <a:t>esearch on </a:t>
            </a:r>
            <a:r>
              <a:rPr lang="nl-NL" sz="2800" b="1" dirty="0" err="1" smtClean="0"/>
              <a:t>B</a:t>
            </a:r>
            <a:r>
              <a:rPr lang="nl-NL" sz="2800" b="1" dirty="0" err="1" smtClean="0">
                <a:solidFill>
                  <a:srgbClr val="E3004A"/>
                </a:solidFill>
              </a:rPr>
              <a:t>ees</a:t>
            </a:r>
            <a:r>
              <a:rPr lang="nl-NL" sz="2800" b="1" dirty="0" smtClean="0">
                <a:solidFill>
                  <a:srgbClr val="E3004A"/>
                </a:solidFill>
              </a:rPr>
              <a:t> </a:t>
            </a:r>
            <a:r>
              <a:rPr lang="nl-NL" sz="2800" b="1" dirty="0" err="1" smtClean="0">
                <a:solidFill>
                  <a:srgbClr val="E3004A"/>
                </a:solidFill>
              </a:rPr>
              <a:t>and</a:t>
            </a:r>
            <a:r>
              <a:rPr lang="nl-NL" sz="2800" b="1" dirty="0" smtClean="0">
                <a:solidFill>
                  <a:srgbClr val="E3004A"/>
                </a:solidFill>
              </a:rPr>
              <a:t> </a:t>
            </a:r>
            <a:r>
              <a:rPr lang="nl-NL" sz="2800" b="1" dirty="0" err="1" smtClean="0">
                <a:solidFill>
                  <a:srgbClr val="E3004A"/>
                </a:solidFill>
              </a:rPr>
              <a:t>other</a:t>
            </a:r>
            <a:r>
              <a:rPr lang="nl-NL" sz="2800" b="1" dirty="0" smtClean="0">
                <a:solidFill>
                  <a:srgbClr val="E3004A"/>
                </a:solidFill>
              </a:rPr>
              <a:t> </a:t>
            </a:r>
            <a:r>
              <a:rPr lang="nl-NL" sz="2800" b="1" dirty="0" err="1" smtClean="0">
                <a:solidFill>
                  <a:srgbClr val="E3004A"/>
                </a:solidFill>
              </a:rPr>
              <a:t>pollinators</a:t>
            </a:r>
            <a:endParaRPr lang="en-US" sz="2800" b="1" dirty="0">
              <a:solidFill>
                <a:srgbClr val="E3004A"/>
              </a:solidFill>
            </a:endParaRPr>
          </a:p>
        </p:txBody>
      </p:sp>
      <p:sp>
        <p:nvSpPr>
          <p:cNvPr id="3" name="TextBox 2"/>
          <p:cNvSpPr txBox="1"/>
          <p:nvPr/>
        </p:nvSpPr>
        <p:spPr>
          <a:xfrm>
            <a:off x="4427985" y="2194986"/>
            <a:ext cx="4256444" cy="3970318"/>
          </a:xfrm>
          <a:prstGeom prst="rect">
            <a:avLst/>
          </a:prstGeom>
          <a:noFill/>
        </p:spPr>
        <p:txBody>
          <a:bodyPr wrap="square" rtlCol="0">
            <a:spAutoFit/>
          </a:bodyPr>
          <a:lstStyle/>
          <a:p>
            <a:r>
              <a:rPr lang="en-US" dirty="0" smtClean="0"/>
              <a:t>Crop </a:t>
            </a:r>
            <a:r>
              <a:rPr lang="en-US" dirty="0" smtClean="0"/>
              <a:t>pollination a key </a:t>
            </a:r>
            <a:r>
              <a:rPr lang="en-US" dirty="0" smtClean="0"/>
              <a:t>factor worth &gt;140 Billion Euro globally</a:t>
            </a:r>
          </a:p>
          <a:p>
            <a:endParaRPr lang="en-US" dirty="0" smtClean="0"/>
          </a:p>
          <a:p>
            <a:r>
              <a:rPr lang="en-US" dirty="0"/>
              <a:t>Bees are declining [honeybee and wild bee</a:t>
            </a:r>
            <a:r>
              <a:rPr lang="en-US" dirty="0" smtClean="0"/>
              <a:t>] </a:t>
            </a:r>
            <a:r>
              <a:rPr lang="en-US" dirty="0" smtClean="0">
                <a:sym typeface="Wingdings" panose="05000000000000000000" pitchFamily="2" charset="2"/>
              </a:rPr>
              <a:t> pollination services in danger</a:t>
            </a:r>
          </a:p>
          <a:p>
            <a:endParaRPr lang="en-US" dirty="0"/>
          </a:p>
          <a:p>
            <a:r>
              <a:rPr lang="en-US" dirty="0" smtClean="0"/>
              <a:t>Knowledge on pollination and pollinator management is dispersed</a:t>
            </a:r>
          </a:p>
          <a:p>
            <a:endParaRPr lang="en-US" dirty="0" smtClean="0"/>
          </a:p>
          <a:p>
            <a:r>
              <a:rPr lang="en-US" dirty="0" smtClean="0"/>
              <a:t>Honeybee and wild bee community partly </a:t>
            </a:r>
            <a:r>
              <a:rPr lang="en-US" dirty="0" smtClean="0"/>
              <a:t>separated</a:t>
            </a:r>
          </a:p>
          <a:p>
            <a:endParaRPr lang="en-US" dirty="0"/>
          </a:p>
          <a:p>
            <a:r>
              <a:rPr lang="en-US" dirty="0" smtClean="0"/>
              <a:t>Multifactorial problem [</a:t>
            </a:r>
            <a:r>
              <a:rPr lang="en-US" dirty="0" smtClean="0"/>
              <a:t>e.g</a:t>
            </a:r>
            <a:r>
              <a:rPr lang="en-US" dirty="0"/>
              <a:t>. </a:t>
            </a:r>
            <a:r>
              <a:rPr lang="en-US" dirty="0" smtClean="0"/>
              <a:t>pests and pathogens, agricultural practice] </a:t>
            </a:r>
            <a:endParaRPr lang="en-US" dirty="0" smtClean="0"/>
          </a:p>
        </p:txBody>
      </p:sp>
      <p:pic>
        <p:nvPicPr>
          <p:cNvPr id="2050" name="Picture 2" descr="http://videosfrombarcelona.com/news/wp-content/uploads/2011/09/Fruit_Stall_in_Barcelona_Market-cro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206011"/>
            <a:ext cx="3613815" cy="3599253"/>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899975" y="2348880"/>
            <a:ext cx="3180999" cy="707886"/>
          </a:xfrm>
          <a:prstGeom prst="rect">
            <a:avLst/>
          </a:prstGeom>
          <a:solidFill>
            <a:schemeClr val="accent2">
              <a:lumMod val="60000"/>
              <a:lumOff val="40000"/>
            </a:schemeClr>
          </a:solidFill>
        </p:spPr>
        <p:txBody>
          <a:bodyPr wrap="none" rtlCol="0">
            <a:spAutoFit/>
          </a:bodyPr>
          <a:lstStyle/>
          <a:p>
            <a:pPr algn="ctr"/>
            <a:r>
              <a:rPr lang="en-US" sz="2000" b="1" dirty="0" smtClean="0">
                <a:solidFill>
                  <a:schemeClr val="bg1"/>
                </a:solidFill>
              </a:rPr>
              <a:t>FOOD SECURITY</a:t>
            </a:r>
          </a:p>
          <a:p>
            <a:pPr algn="ctr"/>
            <a:r>
              <a:rPr lang="en-US" sz="2000" b="1" dirty="0" smtClean="0">
                <a:solidFill>
                  <a:schemeClr val="bg1"/>
                </a:solidFill>
              </a:rPr>
              <a:t>A GLOBAL CHALLENGE</a:t>
            </a:r>
            <a:endParaRPr lang="en-GB" sz="2000" b="1" dirty="0">
              <a:solidFill>
                <a:schemeClr val="bg1"/>
              </a:solidFill>
            </a:endParaRPr>
          </a:p>
        </p:txBody>
      </p:sp>
      <p:pic>
        <p:nvPicPr>
          <p:cNvPr id="7" name="Picture 2" descr="\\nnm.local\dino\koos.biesmeijer\Downloads\BB on strawberry (R. Karise).jpg"/>
          <p:cNvPicPr>
            <a:picLocks noChangeAspect="1" noChangeArrowheads="1"/>
          </p:cNvPicPr>
          <p:nvPr/>
        </p:nvPicPr>
        <p:blipFill rotWithShape="1">
          <a:blip r:embed="rId4">
            <a:extLst>
              <a:ext uri="{28A0092B-C50C-407E-A947-70E740481C1C}">
                <a14:useLocalDpi xmlns:a14="http://schemas.microsoft.com/office/drawing/2010/main" val="0"/>
              </a:ext>
            </a:extLst>
          </a:blip>
          <a:srcRect l="18210" t="46596" r="11556" b="9645"/>
          <a:stretch/>
        </p:blipFill>
        <p:spPr bwMode="auto">
          <a:xfrm>
            <a:off x="1332797" y="4451089"/>
            <a:ext cx="2367801" cy="2002247"/>
          </a:xfrm>
          <a:prstGeom prst="rect">
            <a:avLst/>
          </a:prstGeom>
          <a:noFill/>
          <a:ln w="381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91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772816"/>
            <a:ext cx="6984776" cy="923330"/>
          </a:xfrm>
          <a:prstGeom prst="rect">
            <a:avLst/>
          </a:prstGeom>
        </p:spPr>
        <p:txBody>
          <a:bodyPr wrap="square">
            <a:spAutoFit/>
          </a:bodyPr>
          <a:lstStyle/>
          <a:p>
            <a:r>
              <a:rPr lang="en-US" dirty="0"/>
              <a:t>The main objective of the Action is to integrate knowledge and develop methods to underpin sustainable</a:t>
            </a:r>
          </a:p>
          <a:p>
            <a:r>
              <a:rPr lang="en-US" dirty="0"/>
              <a:t>pollination services in Europe</a:t>
            </a:r>
          </a:p>
        </p:txBody>
      </p:sp>
      <p:sp>
        <p:nvSpPr>
          <p:cNvPr id="3" name="Rectangle 2"/>
          <p:cNvSpPr/>
          <p:nvPr/>
        </p:nvSpPr>
        <p:spPr>
          <a:xfrm>
            <a:off x="1187624" y="2996952"/>
            <a:ext cx="7488832" cy="1938992"/>
          </a:xfrm>
          <a:prstGeom prst="rect">
            <a:avLst/>
          </a:prstGeom>
        </p:spPr>
        <p:txBody>
          <a:bodyPr wrap="square">
            <a:spAutoFit/>
          </a:bodyPr>
          <a:lstStyle/>
          <a:p>
            <a:r>
              <a:rPr lang="en-US" sz="1200" dirty="0"/>
              <a:t>1) Establish pollination service as a </a:t>
            </a:r>
            <a:r>
              <a:rPr lang="en-US" sz="1200" dirty="0" err="1"/>
              <a:t>recognised</a:t>
            </a:r>
            <a:r>
              <a:rPr lang="en-US" sz="1200" dirty="0"/>
              <a:t> agricultural input;</a:t>
            </a:r>
          </a:p>
          <a:p>
            <a:r>
              <a:rPr lang="en-US" sz="1200" dirty="0" smtClean="0"/>
              <a:t> 2</a:t>
            </a:r>
            <a:r>
              <a:rPr lang="en-US" sz="1200" dirty="0"/>
              <a:t>) Identify synergies and trade-offs in service delivery between wild and managed pollinators;</a:t>
            </a:r>
          </a:p>
          <a:p>
            <a:r>
              <a:rPr lang="en-US" sz="1200" dirty="0"/>
              <a:t>3) Publish standardized methods for crop pollination, pollinator use and monitoring tools for scientific and</a:t>
            </a:r>
          </a:p>
          <a:p>
            <a:r>
              <a:rPr lang="en-US" sz="1200" dirty="0"/>
              <a:t>societal communities that allows for comparison of countries and cropping systems; as well as best</a:t>
            </a:r>
          </a:p>
          <a:p>
            <a:r>
              <a:rPr lang="en-US" sz="1200" dirty="0"/>
              <a:t>practices for managed pollinator use, particularly bumblebees and mason bees;</a:t>
            </a:r>
          </a:p>
          <a:p>
            <a:r>
              <a:rPr lang="en-US" sz="1200" dirty="0"/>
              <a:t>4) Provide an overview of methods to effectively mitigate loss of pollination services in different</a:t>
            </a:r>
          </a:p>
          <a:p>
            <a:r>
              <a:rPr lang="en-US" sz="1200" dirty="0"/>
              <a:t>European crops and (semi-)natural habitats; identify how uptake of these methods can be improved;</a:t>
            </a:r>
          </a:p>
          <a:p>
            <a:r>
              <a:rPr lang="en-US" sz="1200" dirty="0"/>
              <a:t>5) Develop a pan-European standardized survey of driver impacts, including pathogen loads in managed</a:t>
            </a:r>
          </a:p>
          <a:p>
            <a:r>
              <a:rPr lang="en-US" sz="1200" dirty="0"/>
              <a:t>and wild pollinators;</a:t>
            </a:r>
          </a:p>
          <a:p>
            <a:r>
              <a:rPr lang="en-US" sz="1200" dirty="0"/>
              <a:t>6) Ensure more reliable and stable pollination service delivery for European crops and wild plants.</a:t>
            </a:r>
          </a:p>
        </p:txBody>
      </p:sp>
    </p:spTree>
    <p:extLst>
      <p:ext uri="{BB962C8B-B14F-4D97-AF65-F5344CB8AC3E}">
        <p14:creationId xmlns:p14="http://schemas.microsoft.com/office/powerpoint/2010/main" val="1603467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1268760"/>
            <a:ext cx="8229600" cy="4824536"/>
          </a:xfrm>
          <a:prstGeom prst="rect">
            <a:avLst/>
          </a:prstGeom>
        </p:spPr>
        <p:txBody>
          <a:bodyPr>
            <a:noAutofit/>
          </a:bodyPr>
          <a:lstStyle>
            <a:lvl1pPr algn="l" defTabSz="914400" rtl="0" eaLnBrk="1" latinLnBrk="0" hangingPunct="1">
              <a:lnSpc>
                <a:spcPct val="90000"/>
              </a:lnSpc>
              <a:spcBef>
                <a:spcPct val="0"/>
              </a:spcBef>
              <a:buNone/>
              <a:defRPr sz="3200" b="1" kern="1200" spc="-60" baseline="0">
                <a:solidFill>
                  <a:schemeClr val="tx1"/>
                </a:solidFill>
                <a:latin typeface="+mj-lt"/>
                <a:ea typeface="+mj-ea"/>
                <a:cs typeface="+mj-cs"/>
              </a:defRPr>
            </a:lvl1pPr>
          </a:lstStyle>
          <a:p>
            <a:r>
              <a:rPr lang="en-US" sz="2000" u="sng" dirty="0" smtClean="0"/>
              <a:t>Your presentation should provide the following information</a:t>
            </a:r>
            <a:r>
              <a:rPr lang="en-US" sz="2000" dirty="0" smtClean="0"/>
              <a:t>:</a:t>
            </a:r>
            <a:br>
              <a:rPr lang="en-US" sz="2000" dirty="0" smtClean="0"/>
            </a:br>
            <a:r>
              <a:rPr lang="en-US" sz="2000" dirty="0" smtClean="0"/>
              <a:t>--the scientific deliverables and key objectives, i.e. what new advances and developments will the network bring and what is the added value, the impact, of such a network. </a:t>
            </a:r>
          </a:p>
          <a:p>
            <a:r>
              <a:rPr lang="en-US" sz="2000" dirty="0" smtClean="0"/>
              <a:t>--New advances could be in terms of scientific and technological developments, advances in </a:t>
            </a:r>
            <a:r>
              <a:rPr lang="en-US" sz="2000" dirty="0" err="1" smtClean="0"/>
              <a:t>standardisation</a:t>
            </a:r>
            <a:r>
              <a:rPr lang="en-US" sz="2000" dirty="0" smtClean="0"/>
              <a:t> and regulation. </a:t>
            </a:r>
          </a:p>
          <a:p>
            <a:r>
              <a:rPr lang="en-US" sz="2000" dirty="0" smtClean="0"/>
              <a:t>--Would these advancements be of interest for the industry?</a:t>
            </a:r>
            <a:br>
              <a:rPr lang="en-US" sz="2000" dirty="0" smtClean="0"/>
            </a:br>
            <a:r>
              <a:rPr lang="en-US" sz="2000" dirty="0" smtClean="0"/>
              <a:t>--why is COST the best mechanism?</a:t>
            </a:r>
            <a:br>
              <a:rPr lang="en-US" sz="2000" dirty="0" smtClean="0"/>
            </a:br>
            <a:r>
              <a:rPr lang="en-US" sz="2000" dirty="0" smtClean="0"/>
              <a:t>--how will the objectives and anticipated impact be achieved, e.g. through </a:t>
            </a:r>
            <a:r>
              <a:rPr lang="en-US" sz="2000" dirty="0" err="1" smtClean="0"/>
              <a:t>organisation</a:t>
            </a:r>
            <a:r>
              <a:rPr lang="en-US" sz="2000" dirty="0" smtClean="0"/>
              <a:t> of major meetings (xxx), training schools, dissemination; structure and management of the project;</a:t>
            </a:r>
            <a:br>
              <a:rPr lang="en-US" sz="2000" dirty="0" smtClean="0"/>
            </a:br>
            <a:r>
              <a:rPr lang="en-US" sz="2000" dirty="0" smtClean="0"/>
              <a:t>--No need for repetition of descriptions of gender balance, numbers of meetings, publications etc.</a:t>
            </a:r>
            <a:br>
              <a:rPr lang="en-US" sz="2000" dirty="0" smtClean="0"/>
            </a:br>
            <a:r>
              <a:rPr lang="en-US" sz="2000" dirty="0" smtClean="0"/>
              <a:t/>
            </a:r>
            <a:br>
              <a:rPr lang="en-US" sz="2000" dirty="0" smtClean="0"/>
            </a:br>
            <a:r>
              <a:rPr lang="en-US" sz="2000" dirty="0" smtClean="0"/>
              <a:t>--I would like to advise you to pay special attention to the comments and recommendations made by the External Experts Panel.</a:t>
            </a:r>
            <a:br>
              <a:rPr lang="en-US" sz="2000" dirty="0" smtClean="0"/>
            </a:br>
            <a:endParaRPr lang="en-US" sz="2000" dirty="0"/>
          </a:p>
        </p:txBody>
      </p:sp>
    </p:spTree>
    <p:extLst>
      <p:ext uri="{BB962C8B-B14F-4D97-AF65-F5344CB8AC3E}">
        <p14:creationId xmlns:p14="http://schemas.microsoft.com/office/powerpoint/2010/main" val="2533858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98662"/>
            <a:ext cx="6462464" cy="6401753"/>
          </a:xfrm>
          <a:prstGeom prst="rect">
            <a:avLst/>
          </a:prstGeom>
        </p:spPr>
        <p:txBody>
          <a:bodyPr wrap="square">
            <a:spAutoFit/>
          </a:bodyPr>
          <a:lstStyle/>
          <a:p>
            <a:r>
              <a:rPr lang="en-US" sz="1000" dirty="0"/>
              <a:t>Other points of critique that seem to be key, and that need to be addressed, are:</a:t>
            </a:r>
            <a:r>
              <a:rPr lang="en-US" sz="1000" dirty="0" smtClean="0"/>
              <a:t/>
            </a:r>
            <a:br>
              <a:rPr lang="en-US" sz="1000" dirty="0" smtClean="0"/>
            </a:br>
            <a:r>
              <a:rPr lang="en-US" sz="1000" dirty="0" smtClean="0"/>
              <a:t/>
            </a:r>
            <a:br>
              <a:rPr lang="en-US" sz="1000" dirty="0" smtClean="0"/>
            </a:br>
            <a:r>
              <a:rPr lang="en-US" sz="1000" dirty="0"/>
              <a:t>• integrating across other ecosystem services and integrating with other stakeholder goals (e.g. yields of crops for farmers). Answer: we are aware of the need to integrate across ES's (recent TREE review by Simon et al.) and shall integrate reviewer comments into philosophy of the network. But at the end of the day we need to understand well the dynamics of pollination if we are to stand any chance of integrating it with other ES's and wider goals.</a:t>
            </a:r>
            <a:r>
              <a:rPr lang="en-US" sz="1000" dirty="0" smtClean="0"/>
              <a:t/>
            </a:r>
            <a:br>
              <a:rPr lang="en-US" sz="1000" dirty="0" smtClean="0"/>
            </a:br>
            <a:r>
              <a:rPr lang="en-US" sz="1000" dirty="0" smtClean="0"/>
              <a:t/>
            </a:r>
            <a:br>
              <a:rPr lang="en-US" sz="1000" dirty="0" smtClean="0"/>
            </a:br>
            <a:r>
              <a:rPr lang="en-US" sz="1000" dirty="0"/>
              <a:t>• reach out to policy makers. Answer: this is really important. Can you give examples of how the team does so e.g. Simon's current engagement with the UK government on pollination and his and my involvement in FERA's 'healthy bees' plan</a:t>
            </a:r>
            <a:r>
              <a:rPr lang="en-US" sz="1000" dirty="0" smtClean="0"/>
              <a:t>.</a:t>
            </a:r>
          </a:p>
          <a:p>
            <a:endParaRPr lang="en-US" sz="1000" dirty="0"/>
          </a:p>
          <a:p>
            <a:r>
              <a:rPr lang="en-US" sz="1000" dirty="0"/>
              <a:t> B.3. 6 of possible 8 stakeholder involvement plans are clear and wide-ranging  instead of stakeholders were part of the proposal preparation (which they partly were in our case)</a:t>
            </a:r>
            <a:br>
              <a:rPr lang="en-US" sz="1000" dirty="0"/>
            </a:br>
            <a:r>
              <a:rPr lang="en-US" sz="1000" dirty="0"/>
              <a:t/>
            </a:r>
            <a:br>
              <a:rPr lang="en-US" sz="1000" dirty="0"/>
            </a:br>
            <a:endParaRPr lang="en-US" sz="1000" dirty="0"/>
          </a:p>
          <a:p>
            <a:r>
              <a:rPr lang="en-US" sz="1000" dirty="0"/>
              <a:t>Well, the review comments already pointed out: Experts such as policy makers, scientists, NGOs, producers and industrial partners have taken part in the preparation of this proposal.</a:t>
            </a:r>
            <a:r>
              <a:rPr lang="en-US" sz="1000" dirty="0" smtClean="0"/>
              <a:t/>
            </a:r>
            <a:br>
              <a:rPr lang="en-US" sz="1000" dirty="0" smtClean="0"/>
            </a:br>
            <a:r>
              <a:rPr lang="en-US" sz="1000" dirty="0"/>
              <a:t>So I think some reviewers already acknowledged that </a:t>
            </a:r>
            <a:r>
              <a:rPr lang="en-US" sz="1000" dirty="0" err="1"/>
              <a:t>Super_B</a:t>
            </a:r>
            <a:r>
              <a:rPr lang="en-US" sz="1000" dirty="0"/>
              <a:t> did integrate stakeholders into the proposal</a:t>
            </a:r>
            <a:r>
              <a:rPr lang="en-US" sz="1000" dirty="0" smtClean="0"/>
              <a:t>.</a:t>
            </a:r>
          </a:p>
          <a:p>
            <a:endParaRPr lang="en-US" sz="1000" dirty="0"/>
          </a:p>
          <a:p>
            <a:r>
              <a:rPr lang="en-US" sz="1000" dirty="0" smtClean="0"/>
              <a:t>LYNN:</a:t>
            </a:r>
          </a:p>
          <a:p>
            <a:r>
              <a:rPr lang="en-US" sz="1000" dirty="0" smtClean="0"/>
              <a:t>For </a:t>
            </a:r>
            <a:r>
              <a:rPr lang="en-US" sz="1000" dirty="0"/>
              <a:t>example, I consulted with the UK National Farmer's Union, and the </a:t>
            </a:r>
            <a:r>
              <a:rPr lang="en-US" sz="1000" dirty="0" err="1"/>
              <a:t>Portguese</a:t>
            </a:r>
            <a:r>
              <a:rPr lang="en-US" sz="1000" dirty="0"/>
              <a:t> Beekeeper's National Federation, the Sustainability Assessment Unit of the European Commission, the IUCN and the European Crop Protection Association (ECPA). I have email correspondence and/or written statements of support from these </a:t>
            </a:r>
            <a:r>
              <a:rPr lang="en-US" sz="1000" dirty="0" err="1"/>
              <a:t>organisations</a:t>
            </a:r>
            <a:r>
              <a:rPr lang="en-US" sz="1000" dirty="0"/>
              <a:t>, which I think you have.</a:t>
            </a:r>
          </a:p>
          <a:p>
            <a:r>
              <a:rPr lang="en-US" sz="1000" dirty="0"/>
              <a:t> </a:t>
            </a:r>
          </a:p>
          <a:p>
            <a:r>
              <a:rPr lang="en-US" sz="1000" dirty="0"/>
              <a:t>So the line to take is that we did consult with key stakeholders and they were directly involved in preparing the proposal. It would be good to have a specific example of where this consultation changed the proposal itself. Some possibilities:</a:t>
            </a:r>
          </a:p>
          <a:p>
            <a:r>
              <a:rPr lang="en-US" sz="1000" dirty="0"/>
              <a:t> </a:t>
            </a:r>
          </a:p>
          <a:p>
            <a:r>
              <a:rPr lang="en-US" sz="1000" dirty="0"/>
              <a:t>ECPA suggested we include the EU Reference Laboratory on bee health (not sure if this made it in) , and also asked that the project plan </a:t>
            </a:r>
            <a:r>
              <a:rPr lang="en-US" sz="1000" b="1" i="1" dirty="0"/>
              <a:t>"makes a better link between relevant ecosystem service delivery (i.e. pollination services) and sustainable productivity in agriculture"</a:t>
            </a:r>
            <a:endParaRPr lang="en-US" sz="1000" dirty="0"/>
          </a:p>
          <a:p>
            <a:r>
              <a:rPr lang="en-US" sz="1000" dirty="0"/>
              <a:t>IUCN were very enthusiastic about the stakeholder engagement plan and offered to run one of the key workshops</a:t>
            </a:r>
          </a:p>
          <a:p>
            <a:r>
              <a:rPr lang="en-US" sz="1000" dirty="0"/>
              <a:t>The UK National Farmer's Union agreed to provide access to its networks.</a:t>
            </a:r>
          </a:p>
          <a:p>
            <a:r>
              <a:rPr lang="en-US" sz="1000" dirty="0"/>
              <a:t>   </a:t>
            </a:r>
          </a:p>
          <a:p>
            <a:r>
              <a:rPr lang="en-US" sz="1000" dirty="0"/>
              <a:t> </a:t>
            </a:r>
          </a:p>
          <a:p>
            <a:r>
              <a:rPr lang="en-US" sz="1000" dirty="0"/>
              <a:t>The ECPA were particularly involved. I had a teleconference with four of its staff about </a:t>
            </a:r>
            <a:r>
              <a:rPr lang="en-US" sz="1000" dirty="0" err="1"/>
              <a:t>SuperB</a:t>
            </a:r>
            <a:r>
              <a:rPr lang="en-US" sz="1000" dirty="0"/>
              <a:t>.</a:t>
            </a:r>
          </a:p>
          <a:p>
            <a:r>
              <a:rPr lang="en-US" sz="1000" dirty="0" smtClean="0"/>
              <a:t/>
            </a:r>
            <a:br>
              <a:rPr lang="en-US" sz="1000" dirty="0" smtClean="0"/>
            </a:br>
            <a:endParaRPr lang="en-US" sz="1000" dirty="0"/>
          </a:p>
        </p:txBody>
      </p:sp>
    </p:spTree>
    <p:extLst>
      <p:ext uri="{BB962C8B-B14F-4D97-AF65-F5344CB8AC3E}">
        <p14:creationId xmlns:p14="http://schemas.microsoft.com/office/powerpoint/2010/main" val="483209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nm.local\dino\koos.biesmeijer\Downloads\DSC056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60648"/>
            <a:ext cx="6108171" cy="458112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nnm.local\dino\koos.biesmeijer\Downloads\DSC04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3914" y="0"/>
            <a:ext cx="5340085" cy="40050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nm.local\dino\koos.biesmeijer\Downloads\DSC041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2153394"/>
            <a:ext cx="4937787" cy="3703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19854" y="6550223"/>
            <a:ext cx="1324145" cy="307777"/>
          </a:xfrm>
          <a:prstGeom prst="rect">
            <a:avLst/>
          </a:prstGeom>
          <a:noFill/>
        </p:spPr>
        <p:txBody>
          <a:bodyPr wrap="none" rtlCol="0">
            <a:spAutoFit/>
          </a:bodyPr>
          <a:lstStyle/>
          <a:p>
            <a:r>
              <a:rPr lang="en-US" sz="1400" dirty="0" smtClean="0"/>
              <a:t>© Al Campbell</a:t>
            </a:r>
            <a:endParaRPr lang="en-US" sz="1400" dirty="0"/>
          </a:p>
        </p:txBody>
      </p:sp>
    </p:spTree>
    <p:extLst>
      <p:ext uri="{BB962C8B-B14F-4D97-AF65-F5344CB8AC3E}">
        <p14:creationId xmlns:p14="http://schemas.microsoft.com/office/powerpoint/2010/main" val="1907223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nm.local\dino\koos.biesmeijer\Downloads\IMG_17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04664"/>
            <a:ext cx="5820139" cy="436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14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nm.local\dino\koos.biesmeijer\Downloads\IMG_9481-edi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620" y="0"/>
            <a:ext cx="457275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72445" y="6550221"/>
            <a:ext cx="3571555" cy="307777"/>
          </a:xfrm>
          <a:prstGeom prst="rect">
            <a:avLst/>
          </a:prstGeom>
          <a:noFill/>
        </p:spPr>
        <p:txBody>
          <a:bodyPr wrap="none" rtlCol="0">
            <a:spAutoFit/>
          </a:bodyPr>
          <a:lstStyle/>
          <a:p>
            <a:r>
              <a:rPr lang="en-US" sz="1400" dirty="0" smtClean="0"/>
              <a:t>Wild bee on Coriander © Matthias Albrecht</a:t>
            </a:r>
            <a:endParaRPr lang="en-US" sz="1400" dirty="0"/>
          </a:p>
        </p:txBody>
      </p:sp>
    </p:spTree>
    <p:extLst>
      <p:ext uri="{BB962C8B-B14F-4D97-AF65-F5344CB8AC3E}">
        <p14:creationId xmlns:p14="http://schemas.microsoft.com/office/powerpoint/2010/main" val="680942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nm.local\dino\koos.biesmeijer\Downloads\WhiteCloverHoneyBe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5828" y="0"/>
            <a:ext cx="6108171" cy="458112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nnm.local\dino\koos.biesmeijer\Downloads\RedCloverBomb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381000"/>
            <a:ext cx="5436096" cy="36240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nm.local\dino\koos.biesmeijer\Downloads\SolitaryBe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692696"/>
            <a:ext cx="6300192" cy="47251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20588" y="6550220"/>
            <a:ext cx="1223412" cy="307777"/>
          </a:xfrm>
          <a:prstGeom prst="rect">
            <a:avLst/>
          </a:prstGeom>
          <a:noFill/>
        </p:spPr>
        <p:txBody>
          <a:bodyPr wrap="none" rtlCol="0">
            <a:spAutoFit/>
          </a:bodyPr>
          <a:lstStyle/>
          <a:p>
            <a:r>
              <a:rPr lang="en-US" sz="1400" dirty="0" smtClean="0"/>
              <a:t>© Per </a:t>
            </a:r>
            <a:r>
              <a:rPr lang="en-US" sz="1400" dirty="0" err="1" smtClean="0"/>
              <a:t>Kryger</a:t>
            </a:r>
            <a:endParaRPr lang="en-US" sz="1400" dirty="0"/>
          </a:p>
        </p:txBody>
      </p:sp>
    </p:spTree>
    <p:extLst>
      <p:ext uri="{BB962C8B-B14F-4D97-AF65-F5344CB8AC3E}">
        <p14:creationId xmlns:p14="http://schemas.microsoft.com/office/powerpoint/2010/main" val="401534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nm.local\dino\koos.biesmeijer\Downloads\BB on strawberry (R. Kar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380" y="833120"/>
            <a:ext cx="3825240" cy="51917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31403" y="6550220"/>
            <a:ext cx="1401346" cy="307777"/>
          </a:xfrm>
          <a:prstGeom prst="rect">
            <a:avLst/>
          </a:prstGeom>
          <a:noFill/>
        </p:spPr>
        <p:txBody>
          <a:bodyPr wrap="none" rtlCol="0">
            <a:spAutoFit/>
          </a:bodyPr>
          <a:lstStyle/>
          <a:p>
            <a:r>
              <a:rPr lang="en-US" sz="1400" dirty="0" smtClean="0"/>
              <a:t>© </a:t>
            </a:r>
            <a:r>
              <a:rPr lang="en-US" sz="1400" dirty="0" err="1" smtClean="0"/>
              <a:t>Marika</a:t>
            </a:r>
            <a:r>
              <a:rPr lang="en-US" sz="1400" dirty="0" smtClean="0"/>
              <a:t> </a:t>
            </a:r>
            <a:r>
              <a:rPr lang="en-US" sz="1400" dirty="0" err="1" smtClean="0"/>
              <a:t>Mand</a:t>
            </a:r>
            <a:endParaRPr lang="en-US" sz="1400" dirty="0"/>
          </a:p>
        </p:txBody>
      </p:sp>
    </p:spTree>
    <p:extLst>
      <p:ext uri="{BB962C8B-B14F-4D97-AF65-F5344CB8AC3E}">
        <p14:creationId xmlns:p14="http://schemas.microsoft.com/office/powerpoint/2010/main" val="1062579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nm.local\dino\koos.biesmeijer\Downloads\IMG_75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980728"/>
            <a:ext cx="6840252" cy="45601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03648" y="5540896"/>
            <a:ext cx="6912260" cy="1015663"/>
          </a:xfrm>
          <a:prstGeom prst="rect">
            <a:avLst/>
          </a:prstGeom>
        </p:spPr>
        <p:txBody>
          <a:bodyPr wrap="square">
            <a:spAutoFit/>
          </a:bodyPr>
          <a:lstStyle/>
          <a:p>
            <a:r>
              <a:rPr lang="en-US" sz="1200" dirty="0"/>
              <a:t>Attached are a few pictures of scientists and stakeholders working together developing projects to address priority knowledge needs. The one I most often use is number 7554, because it shows Nigel </a:t>
            </a:r>
            <a:r>
              <a:rPr lang="en-US" sz="1200" dirty="0" err="1"/>
              <a:t>Raine</a:t>
            </a:r>
            <a:r>
              <a:rPr lang="en-US" sz="1200" dirty="0"/>
              <a:t> and Eileen Power (two IPI scientists) discussing pesticide exposure issues with Julian Little from Bayer Crop Science. If you choose one of the others, I can let you know exactly who is in it and what they were discussing if needed.</a:t>
            </a:r>
          </a:p>
        </p:txBody>
      </p:sp>
    </p:spTree>
    <p:extLst>
      <p:ext uri="{BB962C8B-B14F-4D97-AF65-F5344CB8AC3E}">
        <p14:creationId xmlns:p14="http://schemas.microsoft.com/office/powerpoint/2010/main" val="2412228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nm.local\dino\koos.biesmeijer\Downloads\IMG_75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548680"/>
            <a:ext cx="5724128" cy="3816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619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260648"/>
            <a:ext cx="8684428" cy="1631216"/>
          </a:xfrm>
          <a:prstGeom prst="rect">
            <a:avLst/>
          </a:prstGeom>
          <a:noFill/>
        </p:spPr>
        <p:txBody>
          <a:bodyPr wrap="square" rtlCol="0">
            <a:spAutoFit/>
          </a:bodyPr>
          <a:lstStyle/>
          <a:p>
            <a:pPr algn="ctr"/>
            <a:r>
              <a:rPr lang="nl-NL" sz="4400" b="1" dirty="0" smtClean="0">
                <a:solidFill>
                  <a:prstClr val="black"/>
                </a:solidFill>
              </a:rPr>
              <a:t>WHY SUPER-B ?</a:t>
            </a:r>
            <a:endParaRPr lang="nl-NL" sz="4400" b="1" dirty="0">
              <a:solidFill>
                <a:prstClr val="black"/>
              </a:solidFill>
            </a:endParaRPr>
          </a:p>
          <a:p>
            <a:pPr algn="ctr"/>
            <a:r>
              <a:rPr lang="nl-NL" sz="2800" b="1" dirty="0" err="1" smtClean="0"/>
              <a:t>Su</a:t>
            </a:r>
            <a:r>
              <a:rPr lang="nl-NL" sz="2800" b="1" dirty="0" err="1" smtClean="0">
                <a:solidFill>
                  <a:srgbClr val="E3004A"/>
                </a:solidFill>
              </a:rPr>
              <a:t>stainable</a:t>
            </a:r>
            <a:r>
              <a:rPr lang="nl-NL" sz="2800" b="1" dirty="0" smtClean="0">
                <a:solidFill>
                  <a:srgbClr val="E3004A"/>
                </a:solidFill>
              </a:rPr>
              <a:t> </a:t>
            </a:r>
            <a:r>
              <a:rPr lang="nl-NL" sz="2800" b="1" dirty="0" err="1" smtClean="0"/>
              <a:t>P</a:t>
            </a:r>
            <a:r>
              <a:rPr lang="nl-NL" sz="2800" b="1" dirty="0" err="1" smtClean="0">
                <a:solidFill>
                  <a:srgbClr val="E3004A"/>
                </a:solidFill>
              </a:rPr>
              <a:t>ollination</a:t>
            </a:r>
            <a:r>
              <a:rPr lang="nl-NL" sz="2800" b="1" dirty="0" smtClean="0">
                <a:solidFill>
                  <a:srgbClr val="E3004A"/>
                </a:solidFill>
              </a:rPr>
              <a:t> in </a:t>
            </a:r>
            <a:r>
              <a:rPr lang="nl-NL" sz="2800" b="1" dirty="0" smtClean="0"/>
              <a:t>E</a:t>
            </a:r>
            <a:r>
              <a:rPr lang="nl-NL" sz="2800" b="1" dirty="0" smtClean="0">
                <a:solidFill>
                  <a:srgbClr val="E3004A"/>
                </a:solidFill>
              </a:rPr>
              <a:t>urope: </a:t>
            </a:r>
          </a:p>
          <a:p>
            <a:pPr algn="ctr"/>
            <a:r>
              <a:rPr lang="nl-NL" sz="2800" b="1" dirty="0" smtClean="0">
                <a:solidFill>
                  <a:srgbClr val="E3004A"/>
                </a:solidFill>
              </a:rPr>
              <a:t>joint </a:t>
            </a:r>
            <a:r>
              <a:rPr lang="nl-NL" sz="2800" b="1" dirty="0" smtClean="0"/>
              <a:t>R</a:t>
            </a:r>
            <a:r>
              <a:rPr lang="nl-NL" sz="2800" b="1" dirty="0" smtClean="0">
                <a:solidFill>
                  <a:srgbClr val="E3004A"/>
                </a:solidFill>
              </a:rPr>
              <a:t>esearch on </a:t>
            </a:r>
            <a:r>
              <a:rPr lang="nl-NL" sz="2800" b="1" dirty="0" err="1" smtClean="0"/>
              <a:t>B</a:t>
            </a:r>
            <a:r>
              <a:rPr lang="nl-NL" sz="2800" b="1" dirty="0" err="1" smtClean="0">
                <a:solidFill>
                  <a:srgbClr val="E3004A"/>
                </a:solidFill>
              </a:rPr>
              <a:t>ees</a:t>
            </a:r>
            <a:r>
              <a:rPr lang="nl-NL" sz="2800" b="1" dirty="0" smtClean="0">
                <a:solidFill>
                  <a:srgbClr val="E3004A"/>
                </a:solidFill>
              </a:rPr>
              <a:t> </a:t>
            </a:r>
            <a:r>
              <a:rPr lang="nl-NL" sz="2800" b="1" dirty="0" err="1" smtClean="0">
                <a:solidFill>
                  <a:srgbClr val="E3004A"/>
                </a:solidFill>
              </a:rPr>
              <a:t>and</a:t>
            </a:r>
            <a:r>
              <a:rPr lang="nl-NL" sz="2800" b="1" dirty="0" smtClean="0">
                <a:solidFill>
                  <a:srgbClr val="E3004A"/>
                </a:solidFill>
              </a:rPr>
              <a:t> </a:t>
            </a:r>
            <a:r>
              <a:rPr lang="nl-NL" sz="2800" b="1" dirty="0" err="1" smtClean="0">
                <a:solidFill>
                  <a:srgbClr val="E3004A"/>
                </a:solidFill>
              </a:rPr>
              <a:t>other</a:t>
            </a:r>
            <a:r>
              <a:rPr lang="nl-NL" sz="2800" b="1" dirty="0" smtClean="0">
                <a:solidFill>
                  <a:srgbClr val="E3004A"/>
                </a:solidFill>
              </a:rPr>
              <a:t> </a:t>
            </a:r>
            <a:r>
              <a:rPr lang="nl-NL" sz="2800" b="1" dirty="0" err="1" smtClean="0">
                <a:solidFill>
                  <a:srgbClr val="E3004A"/>
                </a:solidFill>
              </a:rPr>
              <a:t>pollinators</a:t>
            </a:r>
            <a:endParaRPr lang="en-US" sz="2800" b="1" dirty="0">
              <a:solidFill>
                <a:srgbClr val="E3004A"/>
              </a:solidFill>
            </a:endParaRPr>
          </a:p>
        </p:txBody>
      </p:sp>
      <p:sp>
        <p:nvSpPr>
          <p:cNvPr id="3" name="TextBox 2"/>
          <p:cNvSpPr txBox="1"/>
          <p:nvPr/>
        </p:nvSpPr>
        <p:spPr>
          <a:xfrm>
            <a:off x="4427985" y="1989987"/>
            <a:ext cx="4392488" cy="4524315"/>
          </a:xfrm>
          <a:prstGeom prst="rect">
            <a:avLst/>
          </a:prstGeom>
          <a:noFill/>
        </p:spPr>
        <p:txBody>
          <a:bodyPr wrap="square" rtlCol="0">
            <a:spAutoFit/>
          </a:bodyPr>
          <a:lstStyle/>
          <a:p>
            <a:r>
              <a:rPr lang="en-US" dirty="0" smtClean="0"/>
              <a:t>Need for </a:t>
            </a:r>
            <a:r>
              <a:rPr lang="en-US" dirty="0" smtClean="0"/>
              <a:t>sharing </a:t>
            </a:r>
            <a:r>
              <a:rPr lang="en-US" dirty="0"/>
              <a:t>of scientific, technological and practical information between countries, regions </a:t>
            </a:r>
            <a:r>
              <a:rPr lang="en-US" dirty="0" smtClean="0"/>
              <a:t>and taxa </a:t>
            </a:r>
            <a:endParaRPr lang="en-US" dirty="0" smtClean="0"/>
          </a:p>
          <a:p>
            <a:endParaRPr lang="en-US" dirty="0" smtClean="0"/>
          </a:p>
          <a:p>
            <a:r>
              <a:rPr lang="en-US" dirty="0" smtClean="0"/>
              <a:t>To speed </a:t>
            </a:r>
            <a:r>
              <a:rPr lang="en-US" dirty="0"/>
              <a:t>up </a:t>
            </a:r>
            <a:r>
              <a:rPr lang="en-US" dirty="0" smtClean="0"/>
              <a:t>science, </a:t>
            </a:r>
            <a:r>
              <a:rPr lang="en-US" dirty="0" smtClean="0"/>
              <a:t>address e</a:t>
            </a:r>
            <a:r>
              <a:rPr lang="en-US" dirty="0" smtClean="0"/>
              <a:t>merging </a:t>
            </a:r>
            <a:r>
              <a:rPr lang="en-US" dirty="0" smtClean="0"/>
              <a:t>challenges</a:t>
            </a:r>
            <a:r>
              <a:rPr lang="en-US" dirty="0"/>
              <a:t>, </a:t>
            </a:r>
            <a:r>
              <a:rPr lang="en-US" dirty="0" smtClean="0"/>
              <a:t>develop </a:t>
            </a:r>
            <a:r>
              <a:rPr lang="en-US" dirty="0" smtClean="0"/>
              <a:t>agricultural </a:t>
            </a:r>
            <a:r>
              <a:rPr lang="en-US" dirty="0"/>
              <a:t>innovations </a:t>
            </a:r>
            <a:endParaRPr lang="en-US" dirty="0" smtClean="0"/>
          </a:p>
          <a:p>
            <a:endParaRPr lang="en-US" dirty="0"/>
          </a:p>
          <a:p>
            <a:r>
              <a:rPr lang="en-US" dirty="0" smtClean="0"/>
              <a:t>For better </a:t>
            </a:r>
            <a:r>
              <a:rPr lang="en-US" dirty="0"/>
              <a:t>agricultural production and food </a:t>
            </a:r>
            <a:r>
              <a:rPr lang="en-US" dirty="0" smtClean="0"/>
              <a:t>security while </a:t>
            </a:r>
            <a:r>
              <a:rPr lang="en-US" dirty="0"/>
              <a:t>conserving biodiversity. </a:t>
            </a:r>
            <a:endParaRPr lang="en-US" dirty="0" smtClean="0"/>
          </a:p>
          <a:p>
            <a:endParaRPr lang="en-US" dirty="0"/>
          </a:p>
          <a:p>
            <a:r>
              <a:rPr lang="en-US" dirty="0" smtClean="0"/>
              <a:t>A </a:t>
            </a:r>
            <a:r>
              <a:rPr lang="en-US" dirty="0" smtClean="0"/>
              <a:t>forum </a:t>
            </a:r>
            <a:r>
              <a:rPr lang="en-US" dirty="0"/>
              <a:t>for </a:t>
            </a:r>
            <a:r>
              <a:rPr lang="en-US" dirty="0" smtClean="0"/>
              <a:t>standardization, </a:t>
            </a:r>
            <a:r>
              <a:rPr lang="en-US" dirty="0" smtClean="0"/>
              <a:t>a </a:t>
            </a:r>
            <a:r>
              <a:rPr lang="en-US" dirty="0"/>
              <a:t>common database </a:t>
            </a:r>
            <a:r>
              <a:rPr lang="en-US" dirty="0" smtClean="0"/>
              <a:t>and </a:t>
            </a:r>
            <a:r>
              <a:rPr lang="en-US" dirty="0"/>
              <a:t>information platform </a:t>
            </a:r>
            <a:r>
              <a:rPr lang="en-US" dirty="0" smtClean="0"/>
              <a:t>for</a:t>
            </a:r>
            <a:r>
              <a:rPr lang="en-US" dirty="0" smtClean="0"/>
              <a:t> </a:t>
            </a:r>
            <a:r>
              <a:rPr lang="en-US" dirty="0"/>
              <a:t>knowledge </a:t>
            </a:r>
            <a:r>
              <a:rPr lang="en-US" dirty="0" smtClean="0"/>
              <a:t>and best </a:t>
            </a:r>
            <a:r>
              <a:rPr lang="en-US" dirty="0"/>
              <a:t>practices for (crop) pollination.</a:t>
            </a:r>
          </a:p>
        </p:txBody>
      </p:sp>
      <p:pic>
        <p:nvPicPr>
          <p:cNvPr id="2050" name="Picture 2" descr="http://videosfrombarcelona.com/news/wp-content/uploads/2011/09/Fruit_Stall_in_Barcelona_Market-cro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989987"/>
            <a:ext cx="3613815" cy="3599253"/>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899975" y="2132856"/>
            <a:ext cx="3180999" cy="707886"/>
          </a:xfrm>
          <a:prstGeom prst="rect">
            <a:avLst/>
          </a:prstGeom>
          <a:solidFill>
            <a:schemeClr val="accent2">
              <a:lumMod val="60000"/>
              <a:lumOff val="40000"/>
            </a:schemeClr>
          </a:solidFill>
        </p:spPr>
        <p:txBody>
          <a:bodyPr wrap="none" rtlCol="0">
            <a:spAutoFit/>
          </a:bodyPr>
          <a:lstStyle/>
          <a:p>
            <a:pPr algn="ctr"/>
            <a:r>
              <a:rPr lang="en-US" sz="2000" b="1" dirty="0" smtClean="0">
                <a:solidFill>
                  <a:schemeClr val="bg1"/>
                </a:solidFill>
              </a:rPr>
              <a:t>FOOD SECURITY</a:t>
            </a:r>
          </a:p>
          <a:p>
            <a:pPr algn="ctr"/>
            <a:r>
              <a:rPr lang="en-US" sz="2000" b="1" dirty="0" smtClean="0">
                <a:solidFill>
                  <a:schemeClr val="bg1"/>
                </a:solidFill>
              </a:rPr>
              <a:t>A GLOBAL CHALLENGE</a:t>
            </a:r>
            <a:endParaRPr lang="en-GB" sz="2000" b="1" dirty="0">
              <a:solidFill>
                <a:schemeClr val="bg1"/>
              </a:solidFill>
            </a:endParaRPr>
          </a:p>
        </p:txBody>
      </p:sp>
      <p:pic>
        <p:nvPicPr>
          <p:cNvPr id="7" name="Picture 2" descr="\\nnm.local\dino\koos.biesmeijer\Downloads\IMG_75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16" t="20245" r="6316" b="28583"/>
          <a:stretch/>
        </p:blipFill>
        <p:spPr bwMode="auto">
          <a:xfrm>
            <a:off x="761687" y="4778125"/>
            <a:ext cx="3457575" cy="1595489"/>
          </a:xfrm>
          <a:prstGeom prst="rect">
            <a:avLst/>
          </a:prstGeom>
          <a:noFill/>
          <a:ln w="38100">
            <a:solidFill>
              <a:srgbClr val="FFCC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80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1" name="Picture 12"/>
          <p:cNvPicPr>
            <a:picLocks noChangeAspect="1" noChangeArrowheads="1"/>
          </p:cNvPicPr>
          <p:nvPr/>
        </p:nvPicPr>
        <p:blipFill>
          <a:blip r:embed="rId3" cstate="screen"/>
          <a:srcRect/>
          <a:stretch>
            <a:fillRect/>
          </a:stretch>
        </p:blipFill>
        <p:spPr bwMode="auto">
          <a:xfrm>
            <a:off x="3043094" y="2199600"/>
            <a:ext cx="987425" cy="665164"/>
          </a:xfrm>
          <a:prstGeom prst="rect">
            <a:avLst/>
          </a:prstGeom>
          <a:noFill/>
          <a:ln w="9525" algn="ctr">
            <a:noFill/>
            <a:miter lim="800000"/>
            <a:headEnd/>
            <a:tailEnd/>
          </a:ln>
        </p:spPr>
      </p:pic>
      <p:pic>
        <p:nvPicPr>
          <p:cNvPr id="9238" name="Picture 22" descr="http://www.wilgroorchards.com.au/images/Apples.jpg"/>
          <p:cNvPicPr>
            <a:picLocks noChangeAspect="1" noChangeArrowheads="1"/>
          </p:cNvPicPr>
          <p:nvPr/>
        </p:nvPicPr>
        <p:blipFill>
          <a:blip r:embed="rId4" cstate="screen"/>
          <a:srcRect/>
          <a:stretch>
            <a:fillRect/>
          </a:stretch>
        </p:blipFill>
        <p:spPr bwMode="auto">
          <a:xfrm>
            <a:off x="3310439" y="4008764"/>
            <a:ext cx="1254548" cy="941919"/>
          </a:xfrm>
          <a:prstGeom prst="rect">
            <a:avLst/>
          </a:prstGeom>
          <a:ln>
            <a:noFill/>
          </a:ln>
          <a:effectLst>
            <a:softEdge rad="112500"/>
          </a:effectLst>
        </p:spPr>
      </p:pic>
      <p:pic>
        <p:nvPicPr>
          <p:cNvPr id="2" name="Picture 30" descr="Wild flower meadow"/>
          <p:cNvPicPr>
            <a:picLocks noChangeAspect="1" noChangeArrowheads="1"/>
          </p:cNvPicPr>
          <p:nvPr/>
        </p:nvPicPr>
        <p:blipFill>
          <a:blip r:embed="rId5" cstate="screen"/>
          <a:srcRect/>
          <a:stretch>
            <a:fillRect/>
          </a:stretch>
        </p:blipFill>
        <p:spPr bwMode="auto">
          <a:xfrm>
            <a:off x="4419760" y="3934415"/>
            <a:ext cx="1506016" cy="1194829"/>
          </a:xfrm>
          <a:prstGeom prst="ellipse">
            <a:avLst/>
          </a:prstGeom>
          <a:ln>
            <a:noFill/>
          </a:ln>
          <a:effectLst>
            <a:softEdge rad="112500"/>
          </a:effectLst>
        </p:spPr>
      </p:pic>
      <p:pic>
        <p:nvPicPr>
          <p:cNvPr id="9223" name="Picture 12" descr="honey - photo/picture definition - honey word and phrase image"/>
          <p:cNvPicPr>
            <a:picLocks noChangeAspect="1" noChangeArrowheads="1"/>
          </p:cNvPicPr>
          <p:nvPr/>
        </p:nvPicPr>
        <p:blipFill>
          <a:blip r:embed="rId6" cstate="screen"/>
          <a:srcRect/>
          <a:stretch>
            <a:fillRect/>
          </a:stretch>
        </p:blipFill>
        <p:spPr bwMode="auto">
          <a:xfrm>
            <a:off x="2723291" y="3892352"/>
            <a:ext cx="760329" cy="901307"/>
          </a:xfrm>
          <a:prstGeom prst="rect">
            <a:avLst/>
          </a:prstGeom>
          <a:ln>
            <a:noFill/>
          </a:ln>
          <a:effectLst>
            <a:softEdge rad="112500"/>
          </a:effectLst>
        </p:spPr>
      </p:pic>
      <p:sp>
        <p:nvSpPr>
          <p:cNvPr id="29" name="TextBox 28"/>
          <p:cNvSpPr txBox="1"/>
          <p:nvPr/>
        </p:nvSpPr>
        <p:spPr bwMode="auto">
          <a:xfrm>
            <a:off x="2651400" y="4946169"/>
            <a:ext cx="832220" cy="276999"/>
          </a:xfrm>
          <a:prstGeom prst="rect">
            <a:avLst/>
          </a:prstGeom>
          <a:noFill/>
        </p:spPr>
        <p:txBody>
          <a:bodyPr>
            <a:spAutoFit/>
          </a:bodyPr>
          <a:lstStyle/>
          <a:p>
            <a:pPr>
              <a:defRPr/>
            </a:pPr>
            <a:r>
              <a:rPr lang="en-GB" sz="1200" b="1" dirty="0" err="1">
                <a:solidFill>
                  <a:prstClr val="black">
                    <a:lumMod val="65000"/>
                    <a:lumOff val="35000"/>
                  </a:prstClr>
                </a:solidFill>
                <a:cs typeface="Arial" charset="0"/>
              </a:rPr>
              <a:t>voedsel</a:t>
            </a:r>
            <a:endParaRPr lang="en-GB" b="1" dirty="0">
              <a:solidFill>
                <a:prstClr val="black">
                  <a:lumMod val="65000"/>
                  <a:lumOff val="35000"/>
                </a:prstClr>
              </a:solidFill>
              <a:cs typeface="Arial" charset="0"/>
            </a:endParaRPr>
          </a:p>
        </p:txBody>
      </p:sp>
      <p:pic>
        <p:nvPicPr>
          <p:cNvPr id="5152" name="Picture 10" descr="C:\Documents and Settings\aas01sgp\My Documents\Attachments\B terrestris 2.png"/>
          <p:cNvPicPr>
            <a:picLocks noChangeAspect="1" noChangeArrowheads="1"/>
          </p:cNvPicPr>
          <p:nvPr/>
        </p:nvPicPr>
        <p:blipFill>
          <a:blip r:embed="rId7" cstate="screen"/>
          <a:srcRect/>
          <a:stretch>
            <a:fillRect/>
          </a:stretch>
        </p:blipFill>
        <p:spPr bwMode="auto">
          <a:xfrm>
            <a:off x="4990550" y="2023897"/>
            <a:ext cx="1066800" cy="895351"/>
          </a:xfrm>
          <a:prstGeom prst="rect">
            <a:avLst/>
          </a:prstGeom>
          <a:noFill/>
          <a:ln w="9525">
            <a:noFill/>
            <a:miter lim="800000"/>
            <a:headEnd/>
            <a:tailEnd/>
          </a:ln>
        </p:spPr>
      </p:pic>
      <p:sp>
        <p:nvSpPr>
          <p:cNvPr id="5153" name="TextBox 29"/>
          <p:cNvSpPr txBox="1">
            <a:spLocks noChangeArrowheads="1"/>
          </p:cNvSpPr>
          <p:nvPr/>
        </p:nvSpPr>
        <p:spPr bwMode="auto">
          <a:xfrm>
            <a:off x="3195023" y="2708695"/>
            <a:ext cx="1712912" cy="368300"/>
          </a:xfrm>
          <a:prstGeom prst="rect">
            <a:avLst/>
          </a:prstGeom>
          <a:noFill/>
          <a:ln w="9525">
            <a:noFill/>
            <a:miter lim="800000"/>
            <a:headEnd/>
            <a:tailEnd/>
          </a:ln>
        </p:spPr>
        <p:txBody>
          <a:bodyPr>
            <a:spAutoFit/>
          </a:bodyPr>
          <a:lstStyle/>
          <a:p>
            <a:pPr algn="ctr"/>
            <a:r>
              <a:rPr lang="en-GB" b="1" dirty="0">
                <a:solidFill>
                  <a:prstClr val="black"/>
                </a:solidFill>
              </a:rPr>
              <a:t>BESTUIVERS</a:t>
            </a:r>
          </a:p>
        </p:txBody>
      </p:sp>
      <p:sp>
        <p:nvSpPr>
          <p:cNvPr id="9250" name="Right Arrow 37"/>
          <p:cNvSpPr>
            <a:spLocks noChangeArrowheads="1"/>
          </p:cNvSpPr>
          <p:nvPr/>
        </p:nvSpPr>
        <p:spPr bwMode="auto">
          <a:xfrm>
            <a:off x="5597960" y="5333731"/>
            <a:ext cx="429531" cy="138204"/>
          </a:xfrm>
          <a:prstGeom prst="rightArrow">
            <a:avLst>
              <a:gd name="adj1" fmla="val 50000"/>
              <a:gd name="adj2" fmla="val 50152"/>
            </a:avLst>
          </a:prstGeom>
          <a:solidFill>
            <a:srgbClr val="00B0F0"/>
          </a:solidFill>
          <a:ln w="9525" algn="ctr">
            <a:solidFill>
              <a:srgbClr val="00B0F0"/>
            </a:solidFill>
            <a:round/>
            <a:headEnd/>
            <a:tailEnd/>
          </a:ln>
        </p:spPr>
        <p:txBody>
          <a:bodyPr/>
          <a:lstStyle/>
          <a:p>
            <a:endParaRPr lang="en-US">
              <a:solidFill>
                <a:prstClr val="black"/>
              </a:solidFill>
            </a:endParaRPr>
          </a:p>
        </p:txBody>
      </p:sp>
      <p:pic>
        <p:nvPicPr>
          <p:cNvPr id="9240" name="Picture 24" descr="http://www.wildwoodtrust.org/animalpics/Doormouse.jpg"/>
          <p:cNvPicPr>
            <a:picLocks noChangeAspect="1" noChangeArrowheads="1"/>
          </p:cNvPicPr>
          <p:nvPr/>
        </p:nvPicPr>
        <p:blipFill>
          <a:blip r:embed="rId8" cstate="screen"/>
          <a:srcRect/>
          <a:stretch>
            <a:fillRect/>
          </a:stretch>
        </p:blipFill>
        <p:spPr bwMode="auto">
          <a:xfrm>
            <a:off x="5925776" y="4668698"/>
            <a:ext cx="950480" cy="902528"/>
          </a:xfrm>
          <a:prstGeom prst="ellipse">
            <a:avLst/>
          </a:prstGeom>
          <a:ln>
            <a:noFill/>
          </a:ln>
          <a:effectLst>
            <a:softEdge rad="112500"/>
          </a:effectLst>
        </p:spPr>
      </p:pic>
      <p:pic>
        <p:nvPicPr>
          <p:cNvPr id="9242" name="Picture 26" descr="http://www.wildlifeaspects.co.uk/images/photos/B553a_GoldFinch_1024.jpg"/>
          <p:cNvPicPr>
            <a:picLocks noChangeAspect="1" noChangeArrowheads="1"/>
          </p:cNvPicPr>
          <p:nvPr/>
        </p:nvPicPr>
        <p:blipFill>
          <a:blip r:embed="rId9" cstate="screen"/>
          <a:srcRect/>
          <a:stretch>
            <a:fillRect/>
          </a:stretch>
        </p:blipFill>
        <p:spPr bwMode="auto">
          <a:xfrm>
            <a:off x="6028541" y="5402833"/>
            <a:ext cx="710827" cy="1065141"/>
          </a:xfrm>
          <a:prstGeom prst="ellipse">
            <a:avLst/>
          </a:prstGeom>
          <a:ln>
            <a:noFill/>
          </a:ln>
          <a:effectLst>
            <a:softEdge rad="112500"/>
          </a:effectLst>
        </p:spPr>
      </p:pic>
      <p:sp>
        <p:nvSpPr>
          <p:cNvPr id="50" name="Right Arrow 39"/>
          <p:cNvSpPr>
            <a:spLocks noChangeArrowheads="1"/>
          </p:cNvSpPr>
          <p:nvPr/>
        </p:nvSpPr>
        <p:spPr bwMode="auto">
          <a:xfrm>
            <a:off x="2259924" y="2417088"/>
            <a:ext cx="533400" cy="152400"/>
          </a:xfrm>
          <a:prstGeom prst="rightArrow">
            <a:avLst>
              <a:gd name="adj1" fmla="val 50000"/>
              <a:gd name="adj2" fmla="val 50280"/>
            </a:avLst>
          </a:prstGeom>
          <a:solidFill>
            <a:srgbClr val="00B0F0"/>
          </a:solidFill>
          <a:ln w="9525" algn="ctr">
            <a:solidFill>
              <a:srgbClr val="00B0F0"/>
            </a:solidFill>
            <a:round/>
            <a:headEnd/>
            <a:tailEnd/>
          </a:ln>
        </p:spPr>
        <p:txBody>
          <a:bodyPr/>
          <a:lstStyle/>
          <a:p>
            <a:endParaRPr lang="en-US">
              <a:solidFill>
                <a:prstClr val="black"/>
              </a:solidFill>
            </a:endParaRPr>
          </a:p>
        </p:txBody>
      </p:sp>
      <p:sp>
        <p:nvSpPr>
          <p:cNvPr id="12" name="TextBox 11"/>
          <p:cNvSpPr txBox="1"/>
          <p:nvPr/>
        </p:nvSpPr>
        <p:spPr>
          <a:xfrm>
            <a:off x="2838835" y="2237863"/>
            <a:ext cx="356188" cy="461665"/>
          </a:xfrm>
          <a:prstGeom prst="rect">
            <a:avLst/>
          </a:prstGeom>
          <a:noFill/>
        </p:spPr>
        <p:txBody>
          <a:bodyPr wrap="none" rtlCol="0">
            <a:spAutoFit/>
          </a:bodyPr>
          <a:lstStyle/>
          <a:p>
            <a:r>
              <a:rPr lang="nl-NL" sz="2400" b="1" dirty="0">
                <a:solidFill>
                  <a:prstClr val="black"/>
                </a:solidFill>
              </a:rPr>
              <a:t>1</a:t>
            </a:r>
            <a:endParaRPr lang="en-US" sz="2400" b="1" dirty="0">
              <a:solidFill>
                <a:prstClr val="black"/>
              </a:solidFill>
            </a:endParaRPr>
          </a:p>
        </p:txBody>
      </p:sp>
      <p:sp>
        <p:nvSpPr>
          <p:cNvPr id="43" name="TextBox 42"/>
          <p:cNvSpPr txBox="1"/>
          <p:nvPr/>
        </p:nvSpPr>
        <p:spPr>
          <a:xfrm>
            <a:off x="4107216" y="2237864"/>
            <a:ext cx="878767" cy="461665"/>
          </a:xfrm>
          <a:prstGeom prst="rect">
            <a:avLst/>
          </a:prstGeom>
          <a:noFill/>
        </p:spPr>
        <p:txBody>
          <a:bodyPr wrap="none" rtlCol="0">
            <a:spAutoFit/>
          </a:bodyPr>
          <a:lstStyle/>
          <a:p>
            <a:r>
              <a:rPr lang="nl-NL" sz="2400" b="1" dirty="0">
                <a:solidFill>
                  <a:prstClr val="black"/>
                </a:solidFill>
              </a:rPr>
              <a:t>&gt;500</a:t>
            </a:r>
            <a:endParaRPr lang="en-US" sz="2400" b="1" dirty="0">
              <a:solidFill>
                <a:prstClr val="black"/>
              </a:solidFill>
            </a:endParaRPr>
          </a:p>
        </p:txBody>
      </p:sp>
      <p:sp>
        <p:nvSpPr>
          <p:cNvPr id="44" name="TextBox 43"/>
          <p:cNvSpPr txBox="1"/>
          <p:nvPr/>
        </p:nvSpPr>
        <p:spPr>
          <a:xfrm>
            <a:off x="3858852" y="2176310"/>
            <a:ext cx="425116" cy="584775"/>
          </a:xfrm>
          <a:prstGeom prst="rect">
            <a:avLst/>
          </a:prstGeom>
          <a:noFill/>
        </p:spPr>
        <p:txBody>
          <a:bodyPr wrap="none" rtlCol="0">
            <a:spAutoFit/>
          </a:bodyPr>
          <a:lstStyle/>
          <a:p>
            <a:r>
              <a:rPr lang="nl-NL" sz="3200" b="1" dirty="0">
                <a:solidFill>
                  <a:prstClr val="black"/>
                </a:solidFill>
              </a:rPr>
              <a:t>+</a:t>
            </a:r>
            <a:endParaRPr lang="en-US" sz="3200" b="1" dirty="0">
              <a:solidFill>
                <a:prstClr val="black"/>
              </a:solidFill>
            </a:endParaRPr>
          </a:p>
        </p:txBody>
      </p:sp>
      <p:sp>
        <p:nvSpPr>
          <p:cNvPr id="45" name="Right Arrow 39"/>
          <p:cNvSpPr>
            <a:spLocks noChangeArrowheads="1"/>
          </p:cNvSpPr>
          <p:nvPr/>
        </p:nvSpPr>
        <p:spPr bwMode="auto">
          <a:xfrm rot="5400000">
            <a:off x="3745697" y="3216875"/>
            <a:ext cx="533400" cy="152400"/>
          </a:xfrm>
          <a:prstGeom prst="rightArrow">
            <a:avLst>
              <a:gd name="adj1" fmla="val 50000"/>
              <a:gd name="adj2" fmla="val 50280"/>
            </a:avLst>
          </a:prstGeom>
          <a:solidFill>
            <a:srgbClr val="00B0F0"/>
          </a:solidFill>
          <a:ln w="9525" algn="ctr">
            <a:solidFill>
              <a:srgbClr val="00B0F0"/>
            </a:solidFill>
            <a:round/>
            <a:headEnd/>
            <a:tailEnd/>
          </a:ln>
        </p:spPr>
        <p:txBody>
          <a:bodyPr/>
          <a:lstStyle/>
          <a:p>
            <a:endParaRPr lang="en-US">
              <a:solidFill>
                <a:prstClr val="black"/>
              </a:solidFill>
            </a:endParaRPr>
          </a:p>
        </p:txBody>
      </p:sp>
      <p:sp>
        <p:nvSpPr>
          <p:cNvPr id="49" name="TextBox 29"/>
          <p:cNvSpPr txBox="1">
            <a:spLocks noChangeArrowheads="1"/>
          </p:cNvSpPr>
          <p:nvPr/>
        </p:nvSpPr>
        <p:spPr bwMode="auto">
          <a:xfrm>
            <a:off x="2723291" y="3639432"/>
            <a:ext cx="2952328" cy="369332"/>
          </a:xfrm>
          <a:prstGeom prst="rect">
            <a:avLst/>
          </a:prstGeom>
          <a:noFill/>
          <a:ln w="9525">
            <a:noFill/>
            <a:miter lim="800000"/>
            <a:headEnd/>
            <a:tailEnd/>
          </a:ln>
        </p:spPr>
        <p:txBody>
          <a:bodyPr wrap="square">
            <a:spAutoFit/>
          </a:bodyPr>
          <a:lstStyle/>
          <a:p>
            <a:pPr algn="ctr"/>
            <a:r>
              <a:rPr lang="en-GB" b="1" dirty="0">
                <a:solidFill>
                  <a:prstClr val="black"/>
                </a:solidFill>
              </a:rPr>
              <a:t>ECOSYSTEEMDIENSTEN</a:t>
            </a:r>
          </a:p>
        </p:txBody>
      </p:sp>
      <p:sp>
        <p:nvSpPr>
          <p:cNvPr id="52" name="TextBox 51"/>
          <p:cNvSpPr txBox="1"/>
          <p:nvPr/>
        </p:nvSpPr>
        <p:spPr bwMode="auto">
          <a:xfrm>
            <a:off x="3391735" y="4941168"/>
            <a:ext cx="1091955" cy="461665"/>
          </a:xfrm>
          <a:prstGeom prst="rect">
            <a:avLst/>
          </a:prstGeom>
          <a:noFill/>
        </p:spPr>
        <p:txBody>
          <a:bodyPr wrap="square">
            <a:spAutoFit/>
          </a:bodyPr>
          <a:lstStyle/>
          <a:p>
            <a:pPr algn="ctr">
              <a:defRPr/>
            </a:pPr>
            <a:r>
              <a:rPr lang="en-GB" sz="1200" b="1" dirty="0" err="1">
                <a:solidFill>
                  <a:prstClr val="black">
                    <a:lumMod val="65000"/>
                    <a:lumOff val="35000"/>
                  </a:prstClr>
                </a:solidFill>
                <a:cs typeface="Arial" charset="0"/>
              </a:rPr>
              <a:t>bestuiving</a:t>
            </a:r>
            <a:endParaRPr lang="en-GB" sz="1200" b="1" dirty="0">
              <a:solidFill>
                <a:prstClr val="black">
                  <a:lumMod val="65000"/>
                  <a:lumOff val="35000"/>
                </a:prstClr>
              </a:solidFill>
              <a:cs typeface="Arial" charset="0"/>
            </a:endParaRPr>
          </a:p>
          <a:p>
            <a:pPr algn="ctr">
              <a:defRPr/>
            </a:pPr>
            <a:r>
              <a:rPr lang="en-GB" sz="1200" b="1" dirty="0" err="1">
                <a:solidFill>
                  <a:prstClr val="black">
                    <a:lumMod val="65000"/>
                    <a:lumOff val="35000"/>
                  </a:prstClr>
                </a:solidFill>
                <a:cs typeface="Arial" charset="0"/>
              </a:rPr>
              <a:t>gewassen</a:t>
            </a:r>
            <a:endParaRPr lang="en-GB" b="1" dirty="0">
              <a:solidFill>
                <a:prstClr val="black">
                  <a:lumMod val="65000"/>
                  <a:lumOff val="35000"/>
                </a:prstClr>
              </a:solidFill>
              <a:cs typeface="Arial" charset="0"/>
            </a:endParaRPr>
          </a:p>
        </p:txBody>
      </p:sp>
      <p:sp>
        <p:nvSpPr>
          <p:cNvPr id="53" name="TextBox 52"/>
          <p:cNvSpPr txBox="1"/>
          <p:nvPr/>
        </p:nvSpPr>
        <p:spPr bwMode="auto">
          <a:xfrm>
            <a:off x="4626790" y="4991518"/>
            <a:ext cx="1091955" cy="646331"/>
          </a:xfrm>
          <a:prstGeom prst="rect">
            <a:avLst/>
          </a:prstGeom>
          <a:noFill/>
        </p:spPr>
        <p:txBody>
          <a:bodyPr wrap="square">
            <a:spAutoFit/>
          </a:bodyPr>
          <a:lstStyle/>
          <a:p>
            <a:pPr algn="ctr">
              <a:defRPr/>
            </a:pPr>
            <a:r>
              <a:rPr lang="en-GB" sz="1200" b="1" dirty="0" err="1">
                <a:solidFill>
                  <a:prstClr val="black">
                    <a:lumMod val="65000"/>
                    <a:lumOff val="35000"/>
                  </a:prstClr>
                </a:solidFill>
                <a:cs typeface="Arial" charset="0"/>
              </a:rPr>
              <a:t>bestuiving</a:t>
            </a:r>
            <a:endParaRPr lang="en-GB" sz="1200" b="1" dirty="0">
              <a:solidFill>
                <a:prstClr val="black">
                  <a:lumMod val="65000"/>
                  <a:lumOff val="35000"/>
                </a:prstClr>
              </a:solidFill>
              <a:cs typeface="Arial" charset="0"/>
            </a:endParaRPr>
          </a:p>
          <a:p>
            <a:pPr algn="ctr">
              <a:defRPr/>
            </a:pPr>
            <a:r>
              <a:rPr lang="en-GB" sz="1200" b="1" dirty="0">
                <a:solidFill>
                  <a:prstClr val="black">
                    <a:lumMod val="65000"/>
                    <a:lumOff val="35000"/>
                  </a:prstClr>
                </a:solidFill>
                <a:cs typeface="Arial" charset="0"/>
              </a:rPr>
              <a:t>80% </a:t>
            </a:r>
            <a:r>
              <a:rPr lang="en-GB" sz="1200" b="1" dirty="0" err="1">
                <a:solidFill>
                  <a:prstClr val="black">
                    <a:lumMod val="65000"/>
                    <a:lumOff val="35000"/>
                  </a:prstClr>
                </a:solidFill>
                <a:cs typeface="Arial" charset="0"/>
              </a:rPr>
              <a:t>wilde</a:t>
            </a:r>
            <a:r>
              <a:rPr lang="en-GB" sz="1200" b="1" dirty="0">
                <a:solidFill>
                  <a:prstClr val="black">
                    <a:lumMod val="65000"/>
                    <a:lumOff val="35000"/>
                  </a:prstClr>
                </a:solidFill>
                <a:cs typeface="Arial" charset="0"/>
              </a:rPr>
              <a:t> </a:t>
            </a:r>
            <a:r>
              <a:rPr lang="en-GB" sz="1200" b="1" dirty="0" err="1">
                <a:solidFill>
                  <a:prstClr val="black">
                    <a:lumMod val="65000"/>
                    <a:lumOff val="35000"/>
                  </a:prstClr>
                </a:solidFill>
                <a:cs typeface="Arial" charset="0"/>
              </a:rPr>
              <a:t>planten</a:t>
            </a:r>
            <a:endParaRPr lang="en-GB" b="1" dirty="0">
              <a:solidFill>
                <a:prstClr val="black">
                  <a:lumMod val="65000"/>
                  <a:lumOff val="35000"/>
                </a:prstClr>
              </a:solidFill>
              <a:cs typeface="Arial" charset="0"/>
            </a:endParaRPr>
          </a:p>
        </p:txBody>
      </p:sp>
      <p:sp>
        <p:nvSpPr>
          <p:cNvPr id="13" name="TextBox 12"/>
          <p:cNvSpPr txBox="1"/>
          <p:nvPr/>
        </p:nvSpPr>
        <p:spPr>
          <a:xfrm>
            <a:off x="2895378" y="5107112"/>
            <a:ext cx="243102" cy="461665"/>
          </a:xfrm>
          <a:prstGeom prst="rect">
            <a:avLst/>
          </a:prstGeom>
          <a:noFill/>
        </p:spPr>
        <p:txBody>
          <a:bodyPr wrap="square" rtlCol="0">
            <a:spAutoFit/>
          </a:bodyPr>
          <a:lstStyle/>
          <a:p>
            <a:r>
              <a:rPr lang="en-US" sz="2400" b="1" dirty="0">
                <a:solidFill>
                  <a:srgbClr val="E3004A"/>
                </a:solidFill>
              </a:rPr>
              <a:t>€</a:t>
            </a:r>
          </a:p>
        </p:txBody>
      </p:sp>
      <p:sp>
        <p:nvSpPr>
          <p:cNvPr id="54" name="TextBox 53"/>
          <p:cNvSpPr txBox="1"/>
          <p:nvPr/>
        </p:nvSpPr>
        <p:spPr>
          <a:xfrm>
            <a:off x="3310439" y="5368723"/>
            <a:ext cx="1549709" cy="1200329"/>
          </a:xfrm>
          <a:prstGeom prst="rect">
            <a:avLst/>
          </a:prstGeom>
          <a:noFill/>
        </p:spPr>
        <p:txBody>
          <a:bodyPr wrap="square" rtlCol="0">
            <a:spAutoFit/>
          </a:bodyPr>
          <a:lstStyle/>
          <a:p>
            <a:r>
              <a:rPr lang="en-US" sz="2400" b="1" spc="-300" dirty="0">
                <a:solidFill>
                  <a:srgbClr val="E3004A"/>
                </a:solidFill>
              </a:rPr>
              <a:t>€ € € € € € € € € € € € € € € € € € € € €</a:t>
            </a:r>
          </a:p>
        </p:txBody>
      </p:sp>
      <p:sp>
        <p:nvSpPr>
          <p:cNvPr id="15" name="Rectangle 14"/>
          <p:cNvSpPr/>
          <p:nvPr/>
        </p:nvSpPr>
        <p:spPr>
          <a:xfrm>
            <a:off x="4919596" y="5586101"/>
            <a:ext cx="1215397" cy="830997"/>
          </a:xfrm>
          <a:prstGeom prst="rect">
            <a:avLst/>
          </a:prstGeom>
        </p:spPr>
        <p:txBody>
          <a:bodyPr wrap="none">
            <a:spAutoFit/>
          </a:bodyPr>
          <a:lstStyle/>
          <a:p>
            <a:r>
              <a:rPr lang="en-US" sz="2400" b="1" spc="-300" dirty="0">
                <a:solidFill>
                  <a:srgbClr val="E3004A"/>
                </a:solidFill>
              </a:rPr>
              <a:t>€ € € € € €</a:t>
            </a:r>
          </a:p>
          <a:p>
            <a:r>
              <a:rPr lang="en-US" sz="2400" b="1" dirty="0">
                <a:solidFill>
                  <a:srgbClr val="E3004A"/>
                </a:solidFill>
              </a:rPr>
              <a:t>....</a:t>
            </a:r>
            <a:endParaRPr lang="en-US" dirty="0">
              <a:solidFill>
                <a:prstClr val="black"/>
              </a:solidFill>
            </a:endParaRPr>
          </a:p>
        </p:txBody>
      </p:sp>
      <p:grpSp>
        <p:nvGrpSpPr>
          <p:cNvPr id="16" name="Group 15"/>
          <p:cNvGrpSpPr/>
          <p:nvPr/>
        </p:nvGrpSpPr>
        <p:grpSpPr>
          <a:xfrm>
            <a:off x="522913" y="2130505"/>
            <a:ext cx="1702944" cy="1261160"/>
            <a:chOff x="4825448" y="709633"/>
            <a:chExt cx="1702944" cy="1261160"/>
          </a:xfrm>
        </p:grpSpPr>
        <p:pic>
          <p:nvPicPr>
            <p:cNvPr id="57" name="Picture 4" descr="http://www.bumblebeereintroduction.org/wordpress/wp-content/uploads/2013/04/dungeness-field-3-nikki-gammans.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35172" b="38538"/>
            <a:stretch/>
          </p:blipFill>
          <p:spPr bwMode="auto">
            <a:xfrm>
              <a:off x="4825448" y="709633"/>
              <a:ext cx="1702944" cy="1049437"/>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58" name="Group 57"/>
            <p:cNvGrpSpPr/>
            <p:nvPr/>
          </p:nvGrpSpPr>
          <p:grpSpPr>
            <a:xfrm>
              <a:off x="4981615" y="825502"/>
              <a:ext cx="467626" cy="1145291"/>
              <a:chOff x="1224286" y="976253"/>
              <a:chExt cx="1403498" cy="3514542"/>
            </a:xfrm>
          </p:grpSpPr>
          <p:pic>
            <p:nvPicPr>
              <p:cNvPr id="59" name="Picture 2" descr="https://encrypted-tbn2.gstatic.com/images?q=tbn:ANd9GcT0mTX1KsXm2XI05VPqdrK68yLA56irE8iAyJHDfHOtNBZ7Lt_Vfg"/>
              <p:cNvPicPr>
                <a:picLocks noChangeAspect="1" noChangeArrowheads="1"/>
              </p:cNvPicPr>
              <p:nvPr/>
            </p:nvPicPr>
            <p:blipFill rotWithShape="1">
              <a:blip r:embed="rId11">
                <a:extLst>
                  <a:ext uri="{28A0092B-C50C-407E-A947-70E740481C1C}">
                    <a14:useLocalDpi xmlns:a14="http://schemas.microsoft.com/office/drawing/2010/main" val="0"/>
                  </a:ext>
                </a:extLst>
              </a:blip>
              <a:srcRect l="39941" t="18789" r="45503"/>
              <a:stretch/>
            </p:blipFill>
            <p:spPr bwMode="auto">
              <a:xfrm>
                <a:off x="1758591" y="1010653"/>
                <a:ext cx="334888" cy="348014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s://encrypted-tbn1.gstatic.com/images?q=tbn:ANd9GcTsOGRDGkNExq3IQvC-Blo5xsiI9Rss_wBU0bBLTM8Je8Hh-Er6MKMj33t0"/>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2754" t="7246" r="21559" b="7957"/>
              <a:stretch/>
            </p:blipFill>
            <p:spPr bwMode="auto">
              <a:xfrm>
                <a:off x="1224286" y="976253"/>
                <a:ext cx="1403498" cy="2137144"/>
              </a:xfrm>
              <a:prstGeom prst="rect">
                <a:avLst/>
              </a:prstGeom>
              <a:noFill/>
              <a:ln w="38100">
                <a:solidFill>
                  <a:schemeClr val="accent6"/>
                </a:solidFill>
              </a:ln>
              <a:extLst>
                <a:ext uri="{909E8E84-426E-40DD-AFC4-6F175D3DCCD1}">
                  <a14:hiddenFill xmlns:a14="http://schemas.microsoft.com/office/drawing/2010/main">
                    <a:solidFill>
                      <a:srgbClr val="FFFFFF"/>
                    </a:solidFill>
                  </a14:hiddenFill>
                </a:ext>
              </a:extLst>
            </p:spPr>
          </p:pic>
        </p:grpSp>
      </p:grpSp>
      <p:sp>
        <p:nvSpPr>
          <p:cNvPr id="17" name="TextBox 16"/>
          <p:cNvSpPr txBox="1"/>
          <p:nvPr/>
        </p:nvSpPr>
        <p:spPr>
          <a:xfrm>
            <a:off x="1287690" y="260648"/>
            <a:ext cx="6596678" cy="1323439"/>
          </a:xfrm>
          <a:prstGeom prst="rect">
            <a:avLst/>
          </a:prstGeom>
          <a:noFill/>
        </p:spPr>
        <p:txBody>
          <a:bodyPr wrap="none" rtlCol="0">
            <a:spAutoFit/>
          </a:bodyPr>
          <a:lstStyle/>
          <a:p>
            <a:pPr algn="ctr"/>
            <a:r>
              <a:rPr lang="nl-NL" sz="4400" b="1" dirty="0">
                <a:solidFill>
                  <a:prstClr val="black"/>
                </a:solidFill>
              </a:rPr>
              <a:t>Het grote probleem:</a:t>
            </a:r>
          </a:p>
          <a:p>
            <a:pPr algn="ctr"/>
            <a:r>
              <a:rPr lang="nl-NL" sz="3600" b="1" dirty="0">
                <a:solidFill>
                  <a:srgbClr val="E3004A"/>
                </a:solidFill>
              </a:rPr>
              <a:t>achteruitgang van </a:t>
            </a:r>
            <a:r>
              <a:rPr lang="nl-NL" sz="3600" b="1" dirty="0" err="1">
                <a:solidFill>
                  <a:srgbClr val="E3004A"/>
                </a:solidFill>
              </a:rPr>
              <a:t>bestuivers</a:t>
            </a:r>
            <a:endParaRPr lang="en-US" sz="3600" b="1" dirty="0">
              <a:solidFill>
                <a:srgbClr val="E3004A"/>
              </a:solidFill>
            </a:endParaRPr>
          </a:p>
        </p:txBody>
      </p:sp>
      <p:pic>
        <p:nvPicPr>
          <p:cNvPr id="7170" name="Picture 2" descr="http://www.bertpijs.nl/blog/uploads/Myathropa_florea_11661.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6793" b="7633"/>
          <a:stretch/>
        </p:blipFill>
        <p:spPr bwMode="auto">
          <a:xfrm>
            <a:off x="6024630" y="1822838"/>
            <a:ext cx="635631" cy="81591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members.home.nl/henk.roerink/wesp.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1520" t="12564" r="5185" b="8846"/>
          <a:stretch/>
        </p:blipFill>
        <p:spPr bwMode="auto">
          <a:xfrm>
            <a:off x="6051390" y="2667973"/>
            <a:ext cx="847984" cy="56645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discoverlife.org/IM/I_HHG/0011/320/Andrena_commoda_F_AMNH_BEE00119615-1,I_HHG115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5400000">
            <a:off x="6828936" y="2661600"/>
            <a:ext cx="726021" cy="66476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bwars.com/sites/www.bwars.com/files/species_images/lasioglossum-punctatissimum_11jd.jpg?1334783677"/>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r="40773" b="46474"/>
          <a:stretch/>
        </p:blipFill>
        <p:spPr bwMode="auto">
          <a:xfrm>
            <a:off x="5340576" y="2874544"/>
            <a:ext cx="537033" cy="32356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biolib.cz/IMG/GAL/133685.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r="40303" b="61080"/>
          <a:stretch/>
        </p:blipFill>
        <p:spPr bwMode="auto">
          <a:xfrm flipH="1">
            <a:off x="6502880" y="2529389"/>
            <a:ext cx="481113" cy="20910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insecten.umbrellasoft.nl/slides/eristalis%20tenax%20-%20blinde%20bij%20-%20staande%20vlieg.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6432883">
            <a:off x="6742198" y="1856619"/>
            <a:ext cx="757365" cy="75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60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50"/>
                                        </p:tgtEl>
                                        <p:attrNameLst>
                                          <p:attrName>style.visibility</p:attrName>
                                        </p:attrNameLst>
                                      </p:cBhvr>
                                      <p:to>
                                        <p:strVal val="visible"/>
                                      </p:to>
                                    </p:set>
                                    <p:animEffect transition="in" filter="fade">
                                      <p:cBhvr>
                                        <p:cTn id="7" dur="2000"/>
                                        <p:tgtEl>
                                          <p:spTgt spid="92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20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0" grpId="0" animBg="1" autoUpdateAnimBg="0"/>
      <p:bldP spid="50" grpId="0" animBg="1" autoUpdateAnimBg="0"/>
      <p:bldP spid="45"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000" y="42459"/>
            <a:ext cx="9144000" cy="6858000"/>
          </a:xfrm>
          <a:prstGeom prst="rect">
            <a:avLst/>
          </a:prstGeom>
        </p:spPr>
      </p:pic>
      <p:sp>
        <p:nvSpPr>
          <p:cNvPr id="2" name="AutoShape 2" descr="https://mytransfer-lev.bayer.com/MOVEitISAPI/MOVEitISAPI.310/action=hu_downld!parm=e6783356451186938550!NoAttach=1/Varroa-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704" y="618744"/>
            <a:ext cx="7022592" cy="5620512"/>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780" y="1445400"/>
            <a:ext cx="7584440" cy="4267200"/>
          </a:xfrm>
          <a:prstGeom prst="rect">
            <a:avLst/>
          </a:prstGeom>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0592" y="1916832"/>
            <a:ext cx="5522178" cy="3511800"/>
          </a:xfrm>
          <a:prstGeom prst="rect">
            <a:avLst/>
          </a:prstGeom>
        </p:spPr>
      </p:pic>
      <p:pic>
        <p:nvPicPr>
          <p:cNvPr id="6" name="Afbeelding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975" y="3592468"/>
            <a:ext cx="5940460" cy="2376184"/>
          </a:xfrm>
          <a:prstGeom prst="rect">
            <a:avLst/>
          </a:prstGeom>
        </p:spPr>
      </p:pic>
    </p:spTree>
    <p:extLst>
      <p:ext uri="{BB962C8B-B14F-4D97-AF65-F5344CB8AC3E}">
        <p14:creationId xmlns:p14="http://schemas.microsoft.com/office/powerpoint/2010/main" val="2877579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017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99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67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mail.google.com/mail/ca/u/0/?ui=2&amp;ik=b98d57a2df&amp;view=att&amp;th=14120249bfefd6ce&amp;attid=0.1&amp;disp=em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hthoek 8"/>
          <p:cNvSpPr/>
          <p:nvPr/>
        </p:nvSpPr>
        <p:spPr>
          <a:xfrm>
            <a:off x="719572" y="188640"/>
            <a:ext cx="7704856" cy="769441"/>
          </a:xfrm>
          <a:prstGeom prst="rect">
            <a:avLst/>
          </a:prstGeom>
        </p:spPr>
        <p:txBody>
          <a:bodyPr wrap="square">
            <a:spAutoFit/>
          </a:bodyPr>
          <a:lstStyle/>
          <a:p>
            <a:pPr lvl="0" algn="ctr"/>
            <a:r>
              <a:rPr lang="nl-NL" sz="4400" b="1" dirty="0" err="1" smtClean="0">
                <a:solidFill>
                  <a:schemeClr val="tx2"/>
                </a:solidFill>
              </a:rPr>
              <a:t>What</a:t>
            </a:r>
            <a:r>
              <a:rPr lang="nl-NL" sz="4400" b="1" dirty="0" smtClean="0">
                <a:solidFill>
                  <a:schemeClr val="tx2"/>
                </a:solidFill>
              </a:rPr>
              <a:t> </a:t>
            </a:r>
            <a:r>
              <a:rPr lang="nl-NL" sz="4400" b="1" dirty="0" err="1" smtClean="0">
                <a:solidFill>
                  <a:schemeClr val="tx2"/>
                </a:solidFill>
              </a:rPr>
              <a:t>will</a:t>
            </a:r>
            <a:r>
              <a:rPr lang="nl-NL" sz="4400" b="1" dirty="0" smtClean="0">
                <a:solidFill>
                  <a:schemeClr val="tx2"/>
                </a:solidFill>
              </a:rPr>
              <a:t> </a:t>
            </a:r>
            <a:r>
              <a:rPr lang="nl-NL" sz="4400" b="1" dirty="0" smtClean="0">
                <a:solidFill>
                  <a:prstClr val="black"/>
                </a:solidFill>
              </a:rPr>
              <a:t>SUPER-B </a:t>
            </a:r>
            <a:r>
              <a:rPr lang="nl-NL" sz="4400" b="1" dirty="0" err="1" smtClean="0">
                <a:solidFill>
                  <a:schemeClr val="tx2"/>
                </a:solidFill>
              </a:rPr>
              <a:t>aim</a:t>
            </a:r>
            <a:r>
              <a:rPr lang="nl-NL" sz="4400" b="1" dirty="0" smtClean="0">
                <a:solidFill>
                  <a:schemeClr val="tx2"/>
                </a:solidFill>
              </a:rPr>
              <a:t> at ?</a:t>
            </a:r>
            <a:endParaRPr lang="nl-NL" sz="4400" b="1" dirty="0">
              <a:solidFill>
                <a:schemeClr val="tx2"/>
              </a:solidFill>
            </a:endParaRPr>
          </a:p>
        </p:txBody>
      </p:sp>
      <p:grpSp>
        <p:nvGrpSpPr>
          <p:cNvPr id="18" name="Groep 17"/>
          <p:cNvGrpSpPr/>
          <p:nvPr/>
        </p:nvGrpSpPr>
        <p:grpSpPr>
          <a:xfrm>
            <a:off x="460375" y="1435137"/>
            <a:ext cx="8504113" cy="4226111"/>
            <a:chOff x="460375" y="1363129"/>
            <a:chExt cx="8504113" cy="4226111"/>
          </a:xfrm>
        </p:grpSpPr>
        <p:pic>
          <p:nvPicPr>
            <p:cNvPr id="4" name="Picture 4" descr="\\nnm.local\dino\koos.biesmeijer\Downloads\DSC0416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35" t="31852" r="19819" b="13929"/>
            <a:stretch/>
          </p:blipFill>
          <p:spPr bwMode="auto">
            <a:xfrm>
              <a:off x="683568" y="3429240"/>
              <a:ext cx="2683262" cy="21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1000" contrast="-6000"/>
                      </a14:imgEffect>
                    </a14:imgLayer>
                  </a14:imgProps>
                </a:ext>
                <a:ext uri="{28A0092B-C50C-407E-A947-70E740481C1C}">
                  <a14:useLocalDpi xmlns:a14="http://schemas.microsoft.com/office/drawing/2010/main" val="0"/>
                </a:ext>
              </a:extLst>
            </a:blip>
            <a:stretch>
              <a:fillRect/>
            </a:stretch>
          </p:blipFill>
          <p:spPr>
            <a:xfrm>
              <a:off x="6012160" y="1363129"/>
              <a:ext cx="2800121" cy="2160000"/>
            </a:xfrm>
            <a:prstGeom prst="rect">
              <a:avLst/>
            </a:prstGeom>
          </p:spPr>
        </p:pic>
        <p:pic>
          <p:nvPicPr>
            <p:cNvPr id="7" name="Picture 3" descr="\\nnm.local\dino\koos.biesmeijer\Downloads\DSC045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1403" y="1363129"/>
              <a:ext cx="2782765" cy="20870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nm.local\dino\koos.biesmeijer\Downloads\IMG_751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245" b="28583"/>
            <a:stretch/>
          </p:blipFill>
          <p:spPr bwMode="auto">
            <a:xfrm>
              <a:off x="3311427" y="3429240"/>
              <a:ext cx="5509045"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fws.gov/northeast/science/images/strawberries_MeganNage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602" y="1363129"/>
              <a:ext cx="2683262" cy="206611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echte verbindingslijn 10"/>
            <p:cNvCxnSpPr/>
            <p:nvPr/>
          </p:nvCxnSpPr>
          <p:spPr>
            <a:xfrm>
              <a:off x="460375" y="3429000"/>
              <a:ext cx="8504113" cy="24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3333776" y="1363129"/>
              <a:ext cx="14088" cy="42261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6098256" y="1363129"/>
              <a:ext cx="0" cy="206587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Tekstvak 18"/>
          <p:cNvSpPr txBox="1"/>
          <p:nvPr/>
        </p:nvSpPr>
        <p:spPr>
          <a:xfrm>
            <a:off x="926450" y="1105079"/>
            <a:ext cx="2159566" cy="369332"/>
          </a:xfrm>
          <a:prstGeom prst="rect">
            <a:avLst/>
          </a:prstGeom>
          <a:noFill/>
        </p:spPr>
        <p:txBody>
          <a:bodyPr wrap="none" rtlCol="0">
            <a:spAutoFit/>
          </a:bodyPr>
          <a:lstStyle/>
          <a:p>
            <a:r>
              <a:rPr lang="en-US" dirty="0" smtClean="0"/>
              <a:t>Improve production</a:t>
            </a:r>
            <a:endParaRPr lang="en-GB" dirty="0"/>
          </a:p>
        </p:txBody>
      </p:sp>
      <p:sp>
        <p:nvSpPr>
          <p:cNvPr id="22" name="Tekstvak 21"/>
          <p:cNvSpPr txBox="1"/>
          <p:nvPr/>
        </p:nvSpPr>
        <p:spPr>
          <a:xfrm>
            <a:off x="755576" y="5661248"/>
            <a:ext cx="2210862" cy="369332"/>
          </a:xfrm>
          <a:prstGeom prst="rect">
            <a:avLst/>
          </a:prstGeom>
          <a:noFill/>
        </p:spPr>
        <p:txBody>
          <a:bodyPr wrap="none" rtlCol="0">
            <a:spAutoFit/>
          </a:bodyPr>
          <a:lstStyle/>
          <a:p>
            <a:r>
              <a:rPr lang="en-US" dirty="0" smtClean="0"/>
              <a:t>Pollination research</a:t>
            </a:r>
            <a:endParaRPr lang="en-GB" dirty="0"/>
          </a:p>
        </p:txBody>
      </p:sp>
      <p:sp>
        <p:nvSpPr>
          <p:cNvPr id="23" name="Tekstvak 22"/>
          <p:cNvSpPr txBox="1"/>
          <p:nvPr/>
        </p:nvSpPr>
        <p:spPr>
          <a:xfrm>
            <a:off x="3749035" y="1124744"/>
            <a:ext cx="1903085" cy="369332"/>
          </a:xfrm>
          <a:prstGeom prst="rect">
            <a:avLst/>
          </a:prstGeom>
          <a:noFill/>
        </p:spPr>
        <p:txBody>
          <a:bodyPr wrap="none" rtlCol="0">
            <a:spAutoFit/>
          </a:bodyPr>
          <a:lstStyle/>
          <a:p>
            <a:r>
              <a:rPr lang="en-US" dirty="0" smtClean="0"/>
              <a:t>Mitigation of loss</a:t>
            </a:r>
            <a:endParaRPr lang="en-GB" dirty="0"/>
          </a:p>
        </p:txBody>
      </p:sp>
      <p:sp>
        <p:nvSpPr>
          <p:cNvPr id="24" name="Tekstvak 23"/>
          <p:cNvSpPr txBox="1"/>
          <p:nvPr/>
        </p:nvSpPr>
        <p:spPr>
          <a:xfrm>
            <a:off x="6516216" y="1124744"/>
            <a:ext cx="1646605" cy="369332"/>
          </a:xfrm>
          <a:prstGeom prst="rect">
            <a:avLst/>
          </a:prstGeom>
          <a:noFill/>
        </p:spPr>
        <p:txBody>
          <a:bodyPr wrap="none" rtlCol="0">
            <a:spAutoFit/>
          </a:bodyPr>
          <a:lstStyle/>
          <a:p>
            <a:r>
              <a:rPr lang="en-US" dirty="0" smtClean="0"/>
              <a:t>Drivers of loss</a:t>
            </a:r>
            <a:endParaRPr lang="en-GB" dirty="0"/>
          </a:p>
        </p:txBody>
      </p:sp>
      <p:sp>
        <p:nvSpPr>
          <p:cNvPr id="25" name="Tekstvak 24"/>
          <p:cNvSpPr txBox="1"/>
          <p:nvPr/>
        </p:nvSpPr>
        <p:spPr>
          <a:xfrm>
            <a:off x="4067944" y="5681786"/>
            <a:ext cx="4660250" cy="369332"/>
          </a:xfrm>
          <a:prstGeom prst="rect">
            <a:avLst/>
          </a:prstGeom>
          <a:noFill/>
        </p:spPr>
        <p:txBody>
          <a:bodyPr wrap="none" rtlCol="0">
            <a:spAutoFit/>
          </a:bodyPr>
          <a:lstStyle/>
          <a:p>
            <a:r>
              <a:rPr lang="en-US" dirty="0" smtClean="0"/>
              <a:t>Large network to share, develop and advice</a:t>
            </a:r>
            <a:endParaRPr lang="en-GB" dirty="0"/>
          </a:p>
        </p:txBody>
      </p:sp>
      <p:sp>
        <p:nvSpPr>
          <p:cNvPr id="20" name="Rechthoek 19"/>
          <p:cNvSpPr/>
          <p:nvPr/>
        </p:nvSpPr>
        <p:spPr>
          <a:xfrm>
            <a:off x="664602" y="3142709"/>
            <a:ext cx="8155870" cy="707886"/>
          </a:xfrm>
          <a:prstGeom prst="rect">
            <a:avLst/>
          </a:prstGeom>
          <a:solidFill>
            <a:schemeClr val="bg1"/>
          </a:solidFill>
        </p:spPr>
        <p:txBody>
          <a:bodyPr wrap="square">
            <a:spAutoFit/>
          </a:bodyPr>
          <a:lstStyle/>
          <a:p>
            <a:pPr algn="ctr"/>
            <a:r>
              <a:rPr lang="en-GB" sz="2000" dirty="0"/>
              <a:t>The main objective of the Action is to integrate knowledge and develop methods to underpin sustainable pollination services in Europe</a:t>
            </a:r>
          </a:p>
        </p:txBody>
      </p:sp>
    </p:spTree>
    <p:extLst>
      <p:ext uri="{BB962C8B-B14F-4D97-AF65-F5344CB8AC3E}">
        <p14:creationId xmlns:p14="http://schemas.microsoft.com/office/powerpoint/2010/main" val="284785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P spid="25"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6242" y="1700808"/>
            <a:ext cx="8650253" cy="4752528"/>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260648"/>
            <a:ext cx="8684428" cy="769441"/>
          </a:xfrm>
          <a:prstGeom prst="rect">
            <a:avLst/>
          </a:prstGeom>
          <a:noFill/>
        </p:spPr>
        <p:txBody>
          <a:bodyPr wrap="square" rtlCol="0">
            <a:spAutoFit/>
          </a:bodyPr>
          <a:lstStyle/>
          <a:p>
            <a:pPr algn="ctr"/>
            <a:r>
              <a:rPr lang="nl-NL" sz="4400" b="1" dirty="0" smtClean="0">
                <a:solidFill>
                  <a:prstClr val="black"/>
                </a:solidFill>
              </a:rPr>
              <a:t>SUPER-B </a:t>
            </a:r>
            <a:r>
              <a:rPr lang="nl-NL" sz="4000" b="1" dirty="0" err="1" smtClean="0">
                <a:solidFill>
                  <a:schemeClr val="tx2"/>
                </a:solidFill>
              </a:rPr>
              <a:t>Structure</a:t>
            </a:r>
            <a:endParaRPr lang="en-US" sz="2800" b="1" dirty="0">
              <a:solidFill>
                <a:schemeClr val="tx2"/>
              </a:solidFill>
            </a:endParaRPr>
          </a:p>
        </p:txBody>
      </p:sp>
      <p:sp>
        <p:nvSpPr>
          <p:cNvPr id="3" name="Rounded Rectangle 2"/>
          <p:cNvSpPr/>
          <p:nvPr/>
        </p:nvSpPr>
        <p:spPr>
          <a:xfrm>
            <a:off x="899592" y="2852936"/>
            <a:ext cx="1872208" cy="25202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smtClean="0">
                <a:solidFill>
                  <a:schemeClr val="tx1"/>
                </a:solidFill>
              </a:rPr>
              <a:t>Benefits of </a:t>
            </a:r>
            <a:r>
              <a:rPr lang="nl-NL" dirty="0" err="1" smtClean="0">
                <a:solidFill>
                  <a:schemeClr val="tx1"/>
                </a:solidFill>
              </a:rPr>
              <a:t>pollination</a:t>
            </a:r>
            <a:r>
              <a:rPr lang="nl-NL" dirty="0" smtClean="0">
                <a:solidFill>
                  <a:schemeClr val="tx1"/>
                </a:solidFill>
              </a:rPr>
              <a:t> services</a:t>
            </a:r>
          </a:p>
          <a:p>
            <a:pPr algn="ctr"/>
            <a:endParaRPr lang="nl-NL" dirty="0">
              <a:solidFill>
                <a:schemeClr val="tx1"/>
              </a:solidFill>
            </a:endParaRPr>
          </a:p>
          <a:p>
            <a:pPr algn="ctr"/>
            <a:r>
              <a:rPr lang="nl-NL" sz="1600" b="1" dirty="0" smtClean="0">
                <a:solidFill>
                  <a:schemeClr val="tx1"/>
                </a:solidFill>
              </a:rPr>
              <a:t>Simon Potts </a:t>
            </a:r>
          </a:p>
          <a:p>
            <a:pPr algn="ctr"/>
            <a:r>
              <a:rPr lang="nl-NL" sz="1600" b="1" dirty="0" smtClean="0">
                <a:solidFill>
                  <a:schemeClr val="tx2"/>
                </a:solidFill>
              </a:rPr>
              <a:t>♂</a:t>
            </a:r>
            <a:r>
              <a:rPr lang="nl-NL" sz="1600" b="1" dirty="0">
                <a:solidFill>
                  <a:schemeClr val="tx2"/>
                </a:solidFill>
              </a:rPr>
              <a:t> </a:t>
            </a:r>
            <a:r>
              <a:rPr lang="nl-NL" sz="1600" dirty="0" smtClean="0">
                <a:solidFill>
                  <a:schemeClr val="tx2"/>
                </a:solidFill>
              </a:rPr>
              <a:t>[UK]</a:t>
            </a:r>
          </a:p>
          <a:p>
            <a:pPr algn="ctr"/>
            <a:r>
              <a:rPr lang="nl-NL" sz="1400" b="1" dirty="0" smtClean="0">
                <a:solidFill>
                  <a:schemeClr val="tx1"/>
                </a:solidFill>
              </a:rPr>
              <a:t>Mette Termansen </a:t>
            </a:r>
          </a:p>
          <a:p>
            <a:pPr algn="ctr"/>
            <a:r>
              <a:rPr lang="nl-NL" sz="1600" dirty="0" smtClean="0">
                <a:solidFill>
                  <a:schemeClr val="tx2"/>
                </a:solidFill>
              </a:rPr>
              <a:t>♀ [Denmark]</a:t>
            </a:r>
          </a:p>
        </p:txBody>
      </p:sp>
      <p:sp>
        <p:nvSpPr>
          <p:cNvPr id="5" name="Rounded Rectangle 4"/>
          <p:cNvSpPr/>
          <p:nvPr/>
        </p:nvSpPr>
        <p:spPr>
          <a:xfrm>
            <a:off x="2918611" y="2852936"/>
            <a:ext cx="1872208" cy="25202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err="1" smtClean="0">
                <a:solidFill>
                  <a:schemeClr val="tx1"/>
                </a:solidFill>
              </a:rPr>
              <a:t>Pollination</a:t>
            </a:r>
            <a:r>
              <a:rPr lang="nl-NL" dirty="0" smtClean="0">
                <a:solidFill>
                  <a:schemeClr val="tx1"/>
                </a:solidFill>
              </a:rPr>
              <a:t> service delivery</a:t>
            </a:r>
          </a:p>
          <a:p>
            <a:pPr algn="ctr"/>
            <a:endParaRPr lang="nl-NL" dirty="0" smtClean="0">
              <a:solidFill>
                <a:schemeClr val="tx1"/>
              </a:solidFill>
            </a:endParaRPr>
          </a:p>
          <a:p>
            <a:pPr algn="ctr"/>
            <a:endParaRPr lang="nl-NL" dirty="0">
              <a:solidFill>
                <a:schemeClr val="tx1"/>
              </a:solidFill>
            </a:endParaRPr>
          </a:p>
          <a:p>
            <a:pPr algn="ctr"/>
            <a:r>
              <a:rPr lang="nl-NL" sz="1600" b="1" dirty="0" err="1" smtClean="0">
                <a:solidFill>
                  <a:schemeClr val="tx1"/>
                </a:solidFill>
              </a:rPr>
              <a:t>Alex</a:t>
            </a:r>
            <a:r>
              <a:rPr lang="nl-NL" sz="1600" b="1" dirty="0" smtClean="0">
                <a:solidFill>
                  <a:schemeClr val="tx1"/>
                </a:solidFill>
              </a:rPr>
              <a:t> Klein </a:t>
            </a:r>
          </a:p>
          <a:p>
            <a:pPr algn="ctr"/>
            <a:r>
              <a:rPr lang="nl-NL" sz="1600" dirty="0" smtClean="0">
                <a:solidFill>
                  <a:schemeClr val="tx2"/>
                </a:solidFill>
              </a:rPr>
              <a:t>♀[Germany]</a:t>
            </a:r>
          </a:p>
          <a:p>
            <a:pPr algn="ctr"/>
            <a:r>
              <a:rPr lang="nl-NL" sz="1400" b="1" dirty="0" smtClean="0">
                <a:solidFill>
                  <a:schemeClr val="tx1"/>
                </a:solidFill>
              </a:rPr>
              <a:t>Luisa Carvalheiro</a:t>
            </a:r>
          </a:p>
          <a:p>
            <a:pPr algn="ctr"/>
            <a:r>
              <a:rPr lang="nl-NL" sz="1600" dirty="0" smtClean="0">
                <a:solidFill>
                  <a:schemeClr val="tx2"/>
                </a:solidFill>
              </a:rPr>
              <a:t>♀ [Portugal]</a:t>
            </a:r>
          </a:p>
        </p:txBody>
      </p:sp>
      <p:sp>
        <p:nvSpPr>
          <p:cNvPr id="6" name="Rounded Rectangle 5"/>
          <p:cNvSpPr/>
          <p:nvPr/>
        </p:nvSpPr>
        <p:spPr>
          <a:xfrm>
            <a:off x="4937630" y="2852936"/>
            <a:ext cx="1872208" cy="25202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err="1" smtClean="0">
                <a:solidFill>
                  <a:schemeClr val="tx1"/>
                </a:solidFill>
              </a:rPr>
              <a:t>Mitigating</a:t>
            </a:r>
            <a:r>
              <a:rPr lang="nl-NL" dirty="0" smtClean="0">
                <a:solidFill>
                  <a:schemeClr val="tx1"/>
                </a:solidFill>
              </a:rPr>
              <a:t> </a:t>
            </a:r>
            <a:r>
              <a:rPr lang="nl-NL" dirty="0" err="1" smtClean="0">
                <a:solidFill>
                  <a:schemeClr val="tx1"/>
                </a:solidFill>
              </a:rPr>
              <a:t>pollination</a:t>
            </a:r>
            <a:r>
              <a:rPr lang="nl-NL" dirty="0" smtClean="0">
                <a:solidFill>
                  <a:schemeClr val="tx1"/>
                </a:solidFill>
              </a:rPr>
              <a:t> </a:t>
            </a:r>
            <a:r>
              <a:rPr lang="nl-NL" dirty="0" err="1" smtClean="0">
                <a:solidFill>
                  <a:schemeClr val="tx1"/>
                </a:solidFill>
              </a:rPr>
              <a:t>loss</a:t>
            </a:r>
            <a:endParaRPr lang="nl-NL" dirty="0" smtClean="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r>
              <a:rPr lang="nl-NL" sz="1600" b="1" dirty="0" smtClean="0">
                <a:solidFill>
                  <a:schemeClr val="tx1"/>
                </a:solidFill>
              </a:rPr>
              <a:t>David Kleijn </a:t>
            </a:r>
          </a:p>
          <a:p>
            <a:pPr algn="ctr"/>
            <a:r>
              <a:rPr lang="nl-NL" sz="1600" b="1" dirty="0" smtClean="0">
                <a:solidFill>
                  <a:schemeClr val="tx2"/>
                </a:solidFill>
              </a:rPr>
              <a:t>♂ </a:t>
            </a:r>
            <a:r>
              <a:rPr lang="nl-NL" sz="1600" dirty="0" smtClean="0">
                <a:solidFill>
                  <a:schemeClr val="tx2"/>
                </a:solidFill>
              </a:rPr>
              <a:t>[Netherlands]</a:t>
            </a:r>
          </a:p>
          <a:p>
            <a:pPr algn="ctr"/>
            <a:r>
              <a:rPr lang="nl-NL" sz="1400" b="1" dirty="0" smtClean="0">
                <a:solidFill>
                  <a:schemeClr val="tx1"/>
                </a:solidFill>
              </a:rPr>
              <a:t>Tjeerd </a:t>
            </a:r>
            <a:r>
              <a:rPr lang="nl-NL" sz="1400" b="1" dirty="0" err="1" smtClean="0">
                <a:solidFill>
                  <a:schemeClr val="tx1"/>
                </a:solidFill>
              </a:rPr>
              <a:t>Blacquiere</a:t>
            </a:r>
            <a:endParaRPr lang="nl-NL" sz="1400" b="1" dirty="0" smtClean="0">
              <a:solidFill>
                <a:schemeClr val="tx1"/>
              </a:solidFill>
            </a:endParaRPr>
          </a:p>
          <a:p>
            <a:pPr algn="ctr"/>
            <a:r>
              <a:rPr lang="nl-NL" sz="1600" b="1" dirty="0" smtClean="0">
                <a:solidFill>
                  <a:schemeClr val="tx2"/>
                </a:solidFill>
              </a:rPr>
              <a:t>♂ </a:t>
            </a:r>
            <a:r>
              <a:rPr lang="nl-NL" sz="1600" dirty="0" smtClean="0">
                <a:solidFill>
                  <a:schemeClr val="tx2"/>
                </a:solidFill>
              </a:rPr>
              <a:t>[Netherlands]</a:t>
            </a:r>
          </a:p>
        </p:txBody>
      </p:sp>
      <p:sp>
        <p:nvSpPr>
          <p:cNvPr id="7" name="Rounded Rectangle 6"/>
          <p:cNvSpPr/>
          <p:nvPr/>
        </p:nvSpPr>
        <p:spPr>
          <a:xfrm>
            <a:off x="6956648" y="2852936"/>
            <a:ext cx="1872208" cy="25202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smtClean="0">
                <a:solidFill>
                  <a:schemeClr val="tx1"/>
                </a:solidFill>
              </a:rPr>
              <a:t>Drivers of </a:t>
            </a:r>
            <a:r>
              <a:rPr lang="nl-NL" dirty="0" err="1" smtClean="0">
                <a:solidFill>
                  <a:schemeClr val="tx1"/>
                </a:solidFill>
              </a:rPr>
              <a:t>pollinator</a:t>
            </a:r>
            <a:r>
              <a:rPr lang="nl-NL" dirty="0" smtClean="0">
                <a:solidFill>
                  <a:schemeClr val="tx1"/>
                </a:solidFill>
              </a:rPr>
              <a:t> </a:t>
            </a:r>
            <a:r>
              <a:rPr lang="nl-NL" dirty="0" err="1" smtClean="0">
                <a:solidFill>
                  <a:schemeClr val="tx1"/>
                </a:solidFill>
              </a:rPr>
              <a:t>loss</a:t>
            </a:r>
            <a:endParaRPr lang="nl-NL" dirty="0" smtClean="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r>
              <a:rPr lang="nl-NL" sz="1600" b="1" dirty="0" smtClean="0">
                <a:solidFill>
                  <a:schemeClr val="tx1"/>
                </a:solidFill>
              </a:rPr>
              <a:t>Rob Paxton</a:t>
            </a:r>
          </a:p>
          <a:p>
            <a:pPr algn="ctr"/>
            <a:r>
              <a:rPr lang="nl-NL" sz="1600" b="1" dirty="0" smtClean="0">
                <a:solidFill>
                  <a:schemeClr val="tx2"/>
                </a:solidFill>
              </a:rPr>
              <a:t>♂ </a:t>
            </a:r>
            <a:r>
              <a:rPr lang="nl-NL" sz="1600" dirty="0" smtClean="0">
                <a:solidFill>
                  <a:schemeClr val="tx2"/>
                </a:solidFill>
              </a:rPr>
              <a:t>[Germany]</a:t>
            </a:r>
          </a:p>
          <a:p>
            <a:pPr algn="ctr"/>
            <a:r>
              <a:rPr lang="nl-NL" sz="1600" b="1" dirty="0" smtClean="0">
                <a:solidFill>
                  <a:schemeClr val="tx1"/>
                </a:solidFill>
              </a:rPr>
              <a:t>Marc Brown</a:t>
            </a:r>
          </a:p>
          <a:p>
            <a:pPr algn="ctr"/>
            <a:r>
              <a:rPr lang="nl-NL" sz="1600" b="1" dirty="0" smtClean="0">
                <a:solidFill>
                  <a:schemeClr val="tx2"/>
                </a:solidFill>
              </a:rPr>
              <a:t>♂ </a:t>
            </a:r>
            <a:r>
              <a:rPr lang="nl-NL" sz="1600" dirty="0" smtClean="0">
                <a:solidFill>
                  <a:schemeClr val="tx2"/>
                </a:solidFill>
              </a:rPr>
              <a:t>[UK]</a:t>
            </a:r>
          </a:p>
        </p:txBody>
      </p:sp>
      <p:sp>
        <p:nvSpPr>
          <p:cNvPr id="8" name="Rounded Rectangle 7"/>
          <p:cNvSpPr/>
          <p:nvPr/>
        </p:nvSpPr>
        <p:spPr>
          <a:xfrm>
            <a:off x="899592" y="5589240"/>
            <a:ext cx="7929264"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err="1" smtClean="0">
                <a:solidFill>
                  <a:schemeClr val="tx1"/>
                </a:solidFill>
              </a:rPr>
              <a:t>Dissemination</a:t>
            </a:r>
            <a:endParaRPr lang="nl-NL" dirty="0">
              <a:solidFill>
                <a:schemeClr val="tx1"/>
              </a:solidFill>
            </a:endParaRPr>
          </a:p>
          <a:p>
            <a:pPr algn="ctr"/>
            <a:r>
              <a:rPr lang="nl-NL" sz="1600" b="1" dirty="0" err="1" smtClean="0">
                <a:solidFill>
                  <a:schemeClr val="tx1"/>
                </a:solidFill>
              </a:rPr>
              <a:t>Lyubomir</a:t>
            </a:r>
            <a:r>
              <a:rPr lang="nl-NL" sz="1600" b="1" dirty="0" smtClean="0">
                <a:solidFill>
                  <a:schemeClr val="tx1"/>
                </a:solidFill>
              </a:rPr>
              <a:t> </a:t>
            </a:r>
            <a:r>
              <a:rPr lang="nl-NL" sz="1600" b="1" dirty="0" err="1" smtClean="0">
                <a:solidFill>
                  <a:schemeClr val="tx1"/>
                </a:solidFill>
              </a:rPr>
              <a:t>Penev</a:t>
            </a:r>
            <a:r>
              <a:rPr lang="nl-NL" sz="1600" b="1" dirty="0" smtClean="0">
                <a:solidFill>
                  <a:schemeClr val="tx1"/>
                </a:solidFill>
              </a:rPr>
              <a:t> </a:t>
            </a:r>
            <a:r>
              <a:rPr lang="nl-NL" sz="1600" b="1" dirty="0" smtClean="0">
                <a:solidFill>
                  <a:schemeClr val="tx2"/>
                </a:solidFill>
              </a:rPr>
              <a:t>♂ </a:t>
            </a:r>
            <a:r>
              <a:rPr lang="nl-NL" sz="1600" dirty="0" smtClean="0">
                <a:solidFill>
                  <a:schemeClr val="tx2"/>
                </a:solidFill>
              </a:rPr>
              <a:t>[Bulgaria] </a:t>
            </a:r>
            <a:r>
              <a:rPr lang="nl-NL" sz="1600" b="1" dirty="0" smtClean="0">
                <a:solidFill>
                  <a:schemeClr val="tx1"/>
                </a:solidFill>
              </a:rPr>
              <a:t>	</a:t>
            </a:r>
            <a:r>
              <a:rPr lang="nl-NL" sz="1600" b="1" dirty="0" err="1" smtClean="0">
                <a:solidFill>
                  <a:schemeClr val="tx1"/>
                </a:solidFill>
              </a:rPr>
              <a:t>Llynn</a:t>
            </a:r>
            <a:r>
              <a:rPr lang="nl-NL" sz="1600" b="1" dirty="0" smtClean="0">
                <a:solidFill>
                  <a:schemeClr val="tx1"/>
                </a:solidFill>
              </a:rPr>
              <a:t> Dicks </a:t>
            </a:r>
            <a:r>
              <a:rPr lang="nl-NL" sz="1600" dirty="0" smtClean="0">
                <a:solidFill>
                  <a:schemeClr val="tx2"/>
                </a:solidFill>
              </a:rPr>
              <a:t>♀ [UK]</a:t>
            </a:r>
            <a:endParaRPr lang="nl-NL" sz="1600" b="1" dirty="0">
              <a:solidFill>
                <a:schemeClr val="tx1"/>
              </a:solidFill>
            </a:endParaRPr>
          </a:p>
          <a:p>
            <a:pPr algn="ctr"/>
            <a:r>
              <a:rPr lang="nl-NL" sz="1600" dirty="0">
                <a:solidFill>
                  <a:schemeClr val="tx2"/>
                </a:solidFill>
              </a:rPr>
              <a:t>	</a:t>
            </a:r>
            <a:endParaRPr lang="nl-NL" sz="1600" dirty="0" smtClean="0">
              <a:solidFill>
                <a:schemeClr val="tx2"/>
              </a:solidFill>
            </a:endParaRPr>
          </a:p>
        </p:txBody>
      </p:sp>
      <p:sp>
        <p:nvSpPr>
          <p:cNvPr id="9" name="Rounded Rectangle 8"/>
          <p:cNvSpPr/>
          <p:nvPr/>
        </p:nvSpPr>
        <p:spPr>
          <a:xfrm>
            <a:off x="903784" y="1916832"/>
            <a:ext cx="7929264" cy="6480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smtClean="0">
                <a:solidFill>
                  <a:schemeClr val="tx1"/>
                </a:solidFill>
              </a:rPr>
              <a:t>COORDINATION</a:t>
            </a:r>
            <a:endParaRPr lang="nl-NL" dirty="0">
              <a:solidFill>
                <a:schemeClr val="tx1"/>
              </a:solidFill>
            </a:endParaRPr>
          </a:p>
          <a:p>
            <a:pPr algn="ctr"/>
            <a:r>
              <a:rPr lang="nl-NL" sz="1600" b="1" dirty="0" smtClean="0">
                <a:solidFill>
                  <a:schemeClr val="tx1"/>
                </a:solidFill>
              </a:rPr>
              <a:t>Koos Biesmeijer </a:t>
            </a:r>
            <a:r>
              <a:rPr lang="nl-NL" sz="1600" b="1" dirty="0" smtClean="0">
                <a:solidFill>
                  <a:schemeClr val="tx2"/>
                </a:solidFill>
              </a:rPr>
              <a:t>♂ </a:t>
            </a:r>
            <a:r>
              <a:rPr lang="nl-NL" sz="1600" dirty="0" smtClean="0">
                <a:solidFill>
                  <a:schemeClr val="tx2"/>
                </a:solidFill>
              </a:rPr>
              <a:t>[Netherlands] </a:t>
            </a:r>
            <a:r>
              <a:rPr lang="nl-NL" sz="1600" b="1" dirty="0" smtClean="0">
                <a:solidFill>
                  <a:schemeClr val="tx1"/>
                </a:solidFill>
              </a:rPr>
              <a:t>	Peter </a:t>
            </a:r>
            <a:r>
              <a:rPr lang="nl-NL" sz="1600" b="1" dirty="0" err="1" smtClean="0">
                <a:solidFill>
                  <a:schemeClr val="tx1"/>
                </a:solidFill>
              </a:rPr>
              <a:t>Neumann</a:t>
            </a:r>
            <a:r>
              <a:rPr lang="nl-NL" sz="1600" b="1" dirty="0" smtClean="0">
                <a:solidFill>
                  <a:schemeClr val="tx1"/>
                </a:solidFill>
              </a:rPr>
              <a:t> </a:t>
            </a:r>
            <a:r>
              <a:rPr lang="nl-NL" sz="1600" b="1" dirty="0" smtClean="0">
                <a:solidFill>
                  <a:schemeClr val="tx2"/>
                </a:solidFill>
              </a:rPr>
              <a:t>♂ </a:t>
            </a:r>
            <a:r>
              <a:rPr lang="nl-NL" sz="1600" dirty="0" smtClean="0">
                <a:solidFill>
                  <a:schemeClr val="tx2"/>
                </a:solidFill>
              </a:rPr>
              <a:t>[Switzerland] </a:t>
            </a:r>
            <a:r>
              <a:rPr lang="nl-NL" sz="1600" dirty="0">
                <a:solidFill>
                  <a:schemeClr val="tx2"/>
                </a:solidFill>
              </a:rPr>
              <a:t>	</a:t>
            </a:r>
            <a:endParaRPr lang="nl-NL" sz="1600" dirty="0" smtClean="0">
              <a:solidFill>
                <a:schemeClr val="tx2"/>
              </a:solidFill>
            </a:endParaRPr>
          </a:p>
        </p:txBody>
      </p:sp>
      <p:sp>
        <p:nvSpPr>
          <p:cNvPr id="10" name="Rounded Rectangle 9"/>
          <p:cNvSpPr/>
          <p:nvPr/>
        </p:nvSpPr>
        <p:spPr>
          <a:xfrm>
            <a:off x="903784" y="1030089"/>
            <a:ext cx="7929264" cy="52670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smtClean="0">
                <a:solidFill>
                  <a:schemeClr val="tx1"/>
                </a:solidFill>
              </a:rPr>
              <a:t>64 members, 27 COST </a:t>
            </a:r>
            <a:r>
              <a:rPr lang="nl-NL" dirty="0" err="1" smtClean="0">
                <a:solidFill>
                  <a:schemeClr val="tx1"/>
                </a:solidFill>
              </a:rPr>
              <a:t>countries</a:t>
            </a:r>
            <a:r>
              <a:rPr lang="nl-NL" dirty="0" smtClean="0">
                <a:solidFill>
                  <a:schemeClr val="tx1"/>
                </a:solidFill>
              </a:rPr>
              <a:t>, 4 non-COST, FAO, IUCN, EU </a:t>
            </a:r>
            <a:r>
              <a:rPr lang="nl-NL" sz="1600" dirty="0" smtClean="0">
                <a:solidFill>
                  <a:schemeClr val="tx2"/>
                </a:solidFill>
              </a:rPr>
              <a:t>[40.6% ♀]</a:t>
            </a:r>
          </a:p>
        </p:txBody>
      </p:sp>
      <p:sp>
        <p:nvSpPr>
          <p:cNvPr id="11" name="TextBox 10"/>
          <p:cNvSpPr txBox="1"/>
          <p:nvPr/>
        </p:nvSpPr>
        <p:spPr>
          <a:xfrm rot="16200000">
            <a:off x="-895201" y="3713958"/>
            <a:ext cx="2941831" cy="369332"/>
          </a:xfrm>
          <a:prstGeom prst="rect">
            <a:avLst/>
          </a:prstGeom>
          <a:noFill/>
        </p:spPr>
        <p:txBody>
          <a:bodyPr wrap="none" rtlCol="0">
            <a:spAutoFit/>
          </a:bodyPr>
          <a:lstStyle/>
          <a:p>
            <a:r>
              <a:rPr lang="nl-NL" b="1" dirty="0" smtClean="0">
                <a:solidFill>
                  <a:schemeClr val="bg1">
                    <a:lumMod val="50000"/>
                  </a:schemeClr>
                </a:solidFill>
              </a:rPr>
              <a:t>EXECUTIVE COMMITTEE</a:t>
            </a:r>
            <a:endParaRPr lang="en-US" b="1" dirty="0">
              <a:solidFill>
                <a:schemeClr val="bg1">
                  <a:lumMod val="50000"/>
                </a:schemeClr>
              </a:solidFill>
            </a:endParaRPr>
          </a:p>
        </p:txBody>
      </p:sp>
      <p:sp>
        <p:nvSpPr>
          <p:cNvPr id="13" name="Up-Down Arrow 12"/>
          <p:cNvSpPr/>
          <p:nvPr/>
        </p:nvSpPr>
        <p:spPr>
          <a:xfrm>
            <a:off x="4733435" y="1556792"/>
            <a:ext cx="144016" cy="360040"/>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Down Arrow 14"/>
          <p:cNvSpPr/>
          <p:nvPr/>
        </p:nvSpPr>
        <p:spPr>
          <a:xfrm>
            <a:off x="1835696" y="2564903"/>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Down Arrow 15"/>
          <p:cNvSpPr/>
          <p:nvPr/>
        </p:nvSpPr>
        <p:spPr>
          <a:xfrm>
            <a:off x="3851920" y="25649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Down Arrow 17"/>
          <p:cNvSpPr/>
          <p:nvPr/>
        </p:nvSpPr>
        <p:spPr>
          <a:xfrm>
            <a:off x="7884368" y="25649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Down Arrow 18"/>
          <p:cNvSpPr/>
          <p:nvPr/>
        </p:nvSpPr>
        <p:spPr>
          <a:xfrm>
            <a:off x="5868144" y="25649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Down Arrow 19"/>
          <p:cNvSpPr/>
          <p:nvPr/>
        </p:nvSpPr>
        <p:spPr>
          <a:xfrm>
            <a:off x="1835696" y="53768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Down Arrow 20"/>
          <p:cNvSpPr/>
          <p:nvPr/>
        </p:nvSpPr>
        <p:spPr>
          <a:xfrm>
            <a:off x="3851920" y="53768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Down Arrow 21"/>
          <p:cNvSpPr/>
          <p:nvPr/>
        </p:nvSpPr>
        <p:spPr>
          <a:xfrm>
            <a:off x="7884368" y="53768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Down Arrow 22"/>
          <p:cNvSpPr/>
          <p:nvPr/>
        </p:nvSpPr>
        <p:spPr>
          <a:xfrm>
            <a:off x="5868144" y="53768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Down Arrow 27"/>
          <p:cNvSpPr/>
          <p:nvPr/>
        </p:nvSpPr>
        <p:spPr>
          <a:xfrm rot="16200000">
            <a:off x="2734002" y="3596894"/>
            <a:ext cx="209434" cy="421870"/>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Down Arrow 28"/>
          <p:cNvSpPr/>
          <p:nvPr/>
        </p:nvSpPr>
        <p:spPr>
          <a:xfrm rot="16200000">
            <a:off x="4760404" y="3596893"/>
            <a:ext cx="209434" cy="421870"/>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p-Down Arrow 29"/>
          <p:cNvSpPr/>
          <p:nvPr/>
        </p:nvSpPr>
        <p:spPr>
          <a:xfrm rot="16200000">
            <a:off x="6776628" y="3596893"/>
            <a:ext cx="209434" cy="421870"/>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465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260648"/>
            <a:ext cx="8684428" cy="769441"/>
          </a:xfrm>
          <a:prstGeom prst="rect">
            <a:avLst/>
          </a:prstGeom>
          <a:noFill/>
        </p:spPr>
        <p:txBody>
          <a:bodyPr wrap="square" rtlCol="0">
            <a:spAutoFit/>
          </a:bodyPr>
          <a:lstStyle/>
          <a:p>
            <a:pPr algn="ctr"/>
            <a:r>
              <a:rPr lang="nl-NL" sz="4400" b="1" dirty="0" smtClean="0">
                <a:solidFill>
                  <a:prstClr val="black"/>
                </a:solidFill>
              </a:rPr>
              <a:t>SUPER-B </a:t>
            </a:r>
            <a:r>
              <a:rPr lang="nl-NL" sz="4000" b="1" dirty="0" err="1" smtClean="0">
                <a:solidFill>
                  <a:schemeClr val="tx2"/>
                </a:solidFill>
              </a:rPr>
              <a:t>Structure</a:t>
            </a:r>
            <a:endParaRPr lang="en-US" sz="2800" b="1" dirty="0">
              <a:solidFill>
                <a:schemeClr val="tx2"/>
              </a:solidFill>
            </a:endParaRPr>
          </a:p>
        </p:txBody>
      </p:sp>
      <p:sp>
        <p:nvSpPr>
          <p:cNvPr id="10" name="Rounded Rectangle 9"/>
          <p:cNvSpPr/>
          <p:nvPr/>
        </p:nvSpPr>
        <p:spPr>
          <a:xfrm>
            <a:off x="903784" y="1030089"/>
            <a:ext cx="7929264" cy="52670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smtClean="0">
                <a:solidFill>
                  <a:schemeClr val="tx1"/>
                </a:solidFill>
              </a:rPr>
              <a:t>64 members, 27 COST </a:t>
            </a:r>
            <a:r>
              <a:rPr lang="nl-NL" dirty="0" err="1" smtClean="0">
                <a:solidFill>
                  <a:schemeClr val="tx1"/>
                </a:solidFill>
              </a:rPr>
              <a:t>countries</a:t>
            </a:r>
            <a:r>
              <a:rPr lang="nl-NL" dirty="0" smtClean="0">
                <a:solidFill>
                  <a:schemeClr val="tx1"/>
                </a:solidFill>
              </a:rPr>
              <a:t>, 4 non-COST, FAO, IUCN, EU </a:t>
            </a:r>
            <a:r>
              <a:rPr lang="nl-NL" sz="1600" dirty="0" smtClean="0">
                <a:solidFill>
                  <a:schemeClr val="tx2"/>
                </a:solidFill>
              </a:rPr>
              <a:t>[40.6% ♀]</a:t>
            </a:r>
          </a:p>
        </p:txBody>
      </p:sp>
      <p:grpSp>
        <p:nvGrpSpPr>
          <p:cNvPr id="2" name="Groep 1"/>
          <p:cNvGrpSpPr/>
          <p:nvPr/>
        </p:nvGrpSpPr>
        <p:grpSpPr>
          <a:xfrm>
            <a:off x="395731" y="2850818"/>
            <a:ext cx="3630657" cy="2016224"/>
            <a:chOff x="336005" y="1556792"/>
            <a:chExt cx="8700490" cy="4896544"/>
          </a:xfrm>
        </p:grpSpPr>
        <p:sp>
          <p:nvSpPr>
            <p:cNvPr id="4" name="Rounded Rectangle 3"/>
            <p:cNvSpPr/>
            <p:nvPr/>
          </p:nvSpPr>
          <p:spPr>
            <a:xfrm>
              <a:off x="386242" y="1700808"/>
              <a:ext cx="8650253" cy="4752528"/>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 name="Rounded Rectangle 2"/>
            <p:cNvSpPr/>
            <p:nvPr/>
          </p:nvSpPr>
          <p:spPr>
            <a:xfrm>
              <a:off x="899592" y="2852936"/>
              <a:ext cx="1872208" cy="25202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sz="700" dirty="0" smtClean="0">
                  <a:solidFill>
                    <a:schemeClr val="tx1"/>
                  </a:solidFill>
                </a:rPr>
                <a:t>Benefits of </a:t>
              </a:r>
              <a:r>
                <a:rPr lang="nl-NL" sz="700" dirty="0" err="1" smtClean="0">
                  <a:solidFill>
                    <a:schemeClr val="tx1"/>
                  </a:solidFill>
                </a:rPr>
                <a:t>pollination</a:t>
              </a:r>
              <a:r>
                <a:rPr lang="nl-NL" sz="700" dirty="0" smtClean="0">
                  <a:solidFill>
                    <a:schemeClr val="tx1"/>
                  </a:solidFill>
                </a:rPr>
                <a:t> services</a:t>
              </a:r>
            </a:p>
            <a:p>
              <a:pPr algn="ctr"/>
              <a:endParaRPr lang="nl-NL" sz="700" dirty="0">
                <a:solidFill>
                  <a:schemeClr val="tx1"/>
                </a:solidFill>
              </a:endParaRPr>
            </a:p>
            <a:p>
              <a:pPr algn="ctr"/>
              <a:r>
                <a:rPr lang="nl-NL" sz="600" b="1" dirty="0" smtClean="0">
                  <a:solidFill>
                    <a:schemeClr val="tx1"/>
                  </a:solidFill>
                </a:rPr>
                <a:t>Simon Potts </a:t>
              </a:r>
            </a:p>
            <a:p>
              <a:pPr algn="ctr"/>
              <a:r>
                <a:rPr lang="nl-NL" sz="600" b="1" dirty="0" smtClean="0">
                  <a:solidFill>
                    <a:schemeClr val="tx2"/>
                  </a:solidFill>
                </a:rPr>
                <a:t>♂</a:t>
              </a:r>
              <a:r>
                <a:rPr lang="nl-NL" sz="600" b="1" dirty="0">
                  <a:solidFill>
                    <a:schemeClr val="tx2"/>
                  </a:solidFill>
                </a:rPr>
                <a:t> </a:t>
              </a:r>
              <a:r>
                <a:rPr lang="nl-NL" sz="600" dirty="0" smtClean="0">
                  <a:solidFill>
                    <a:schemeClr val="tx2"/>
                  </a:solidFill>
                </a:rPr>
                <a:t>[UK]</a:t>
              </a:r>
            </a:p>
            <a:p>
              <a:pPr algn="ctr"/>
              <a:r>
                <a:rPr lang="nl-NL" sz="500" b="1" dirty="0" smtClean="0">
                  <a:solidFill>
                    <a:schemeClr val="tx1"/>
                  </a:solidFill>
                </a:rPr>
                <a:t>Mette Termansen </a:t>
              </a:r>
            </a:p>
            <a:p>
              <a:pPr algn="ctr"/>
              <a:r>
                <a:rPr lang="nl-NL" sz="600" dirty="0" smtClean="0">
                  <a:solidFill>
                    <a:schemeClr val="tx2"/>
                  </a:solidFill>
                </a:rPr>
                <a:t>♀ [Denmark]</a:t>
              </a:r>
            </a:p>
          </p:txBody>
        </p:sp>
        <p:sp>
          <p:nvSpPr>
            <p:cNvPr id="5" name="Rounded Rectangle 4"/>
            <p:cNvSpPr/>
            <p:nvPr/>
          </p:nvSpPr>
          <p:spPr>
            <a:xfrm>
              <a:off x="2918611" y="2852936"/>
              <a:ext cx="1872208" cy="25202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sz="700" dirty="0" err="1" smtClean="0">
                  <a:solidFill>
                    <a:schemeClr val="tx1"/>
                  </a:solidFill>
                </a:rPr>
                <a:t>Pollination</a:t>
              </a:r>
              <a:r>
                <a:rPr lang="nl-NL" sz="700" dirty="0" smtClean="0">
                  <a:solidFill>
                    <a:schemeClr val="tx1"/>
                  </a:solidFill>
                </a:rPr>
                <a:t> service delivery</a:t>
              </a:r>
            </a:p>
            <a:p>
              <a:pPr algn="ctr"/>
              <a:endParaRPr lang="nl-NL" sz="700" dirty="0" smtClean="0">
                <a:solidFill>
                  <a:schemeClr val="tx1"/>
                </a:solidFill>
              </a:endParaRPr>
            </a:p>
            <a:p>
              <a:pPr algn="ctr"/>
              <a:endParaRPr lang="nl-NL" sz="700" dirty="0">
                <a:solidFill>
                  <a:schemeClr val="tx1"/>
                </a:solidFill>
              </a:endParaRPr>
            </a:p>
            <a:p>
              <a:pPr algn="ctr"/>
              <a:r>
                <a:rPr lang="nl-NL" sz="600" b="1" dirty="0" err="1" smtClean="0">
                  <a:solidFill>
                    <a:schemeClr val="tx1"/>
                  </a:solidFill>
                </a:rPr>
                <a:t>Alex</a:t>
              </a:r>
              <a:r>
                <a:rPr lang="nl-NL" sz="600" b="1" dirty="0" smtClean="0">
                  <a:solidFill>
                    <a:schemeClr val="tx1"/>
                  </a:solidFill>
                </a:rPr>
                <a:t> Klein </a:t>
              </a:r>
            </a:p>
            <a:p>
              <a:pPr algn="ctr"/>
              <a:r>
                <a:rPr lang="nl-NL" sz="600" dirty="0" smtClean="0">
                  <a:solidFill>
                    <a:schemeClr val="tx2"/>
                  </a:solidFill>
                </a:rPr>
                <a:t>♀[Germany]</a:t>
              </a:r>
            </a:p>
            <a:p>
              <a:pPr algn="ctr"/>
              <a:r>
                <a:rPr lang="nl-NL" sz="500" b="1" dirty="0" smtClean="0">
                  <a:solidFill>
                    <a:schemeClr val="tx1"/>
                  </a:solidFill>
                </a:rPr>
                <a:t>Luisa Carvalheiro</a:t>
              </a:r>
            </a:p>
            <a:p>
              <a:pPr algn="ctr"/>
              <a:r>
                <a:rPr lang="nl-NL" sz="600" dirty="0" smtClean="0">
                  <a:solidFill>
                    <a:schemeClr val="tx2"/>
                  </a:solidFill>
                </a:rPr>
                <a:t>♀ [Portugal]</a:t>
              </a:r>
            </a:p>
          </p:txBody>
        </p:sp>
        <p:sp>
          <p:nvSpPr>
            <p:cNvPr id="6" name="Rounded Rectangle 5"/>
            <p:cNvSpPr/>
            <p:nvPr/>
          </p:nvSpPr>
          <p:spPr>
            <a:xfrm>
              <a:off x="4937630" y="2852936"/>
              <a:ext cx="1872208" cy="25202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sz="700" dirty="0" err="1" smtClean="0">
                  <a:solidFill>
                    <a:schemeClr val="tx1"/>
                  </a:solidFill>
                </a:rPr>
                <a:t>Mitigating</a:t>
              </a:r>
              <a:r>
                <a:rPr lang="nl-NL" sz="700" dirty="0" smtClean="0">
                  <a:solidFill>
                    <a:schemeClr val="tx1"/>
                  </a:solidFill>
                </a:rPr>
                <a:t> </a:t>
              </a:r>
              <a:r>
                <a:rPr lang="nl-NL" sz="700" dirty="0" err="1" smtClean="0">
                  <a:solidFill>
                    <a:schemeClr val="tx1"/>
                  </a:solidFill>
                </a:rPr>
                <a:t>pollination</a:t>
              </a:r>
              <a:r>
                <a:rPr lang="nl-NL" sz="700" dirty="0" smtClean="0">
                  <a:solidFill>
                    <a:schemeClr val="tx1"/>
                  </a:solidFill>
                </a:rPr>
                <a:t> </a:t>
              </a:r>
              <a:r>
                <a:rPr lang="nl-NL" sz="700" dirty="0" err="1" smtClean="0">
                  <a:solidFill>
                    <a:schemeClr val="tx1"/>
                  </a:solidFill>
                </a:rPr>
                <a:t>loss</a:t>
              </a:r>
              <a:endParaRPr lang="nl-NL" sz="700" dirty="0" smtClean="0">
                <a:solidFill>
                  <a:schemeClr val="tx1"/>
                </a:solidFill>
              </a:endParaRPr>
            </a:p>
            <a:p>
              <a:pPr algn="ctr"/>
              <a:endParaRPr lang="nl-NL" sz="700" dirty="0" smtClean="0">
                <a:solidFill>
                  <a:schemeClr val="tx1"/>
                </a:solidFill>
              </a:endParaRPr>
            </a:p>
            <a:p>
              <a:pPr algn="ctr"/>
              <a:endParaRPr lang="nl-NL" sz="700" dirty="0">
                <a:solidFill>
                  <a:schemeClr val="tx1"/>
                </a:solidFill>
              </a:endParaRPr>
            </a:p>
            <a:p>
              <a:pPr algn="ctr"/>
              <a:r>
                <a:rPr lang="nl-NL" sz="600" b="1" dirty="0" smtClean="0">
                  <a:solidFill>
                    <a:schemeClr val="tx1"/>
                  </a:solidFill>
                </a:rPr>
                <a:t>David Kleijn </a:t>
              </a:r>
            </a:p>
            <a:p>
              <a:pPr algn="ctr"/>
              <a:r>
                <a:rPr lang="nl-NL" sz="600" b="1" dirty="0" smtClean="0">
                  <a:solidFill>
                    <a:schemeClr val="tx2"/>
                  </a:solidFill>
                </a:rPr>
                <a:t>♂ </a:t>
              </a:r>
              <a:r>
                <a:rPr lang="nl-NL" sz="600" dirty="0" smtClean="0">
                  <a:solidFill>
                    <a:schemeClr val="tx2"/>
                  </a:solidFill>
                </a:rPr>
                <a:t>[Netherlands]</a:t>
              </a:r>
            </a:p>
            <a:p>
              <a:pPr algn="ctr"/>
              <a:r>
                <a:rPr lang="nl-NL" sz="500" b="1" dirty="0" smtClean="0">
                  <a:solidFill>
                    <a:schemeClr val="tx1"/>
                  </a:solidFill>
                </a:rPr>
                <a:t>Tjeerd </a:t>
              </a:r>
              <a:r>
                <a:rPr lang="nl-NL" sz="500" b="1" dirty="0" err="1" smtClean="0">
                  <a:solidFill>
                    <a:schemeClr val="tx1"/>
                  </a:solidFill>
                </a:rPr>
                <a:t>Blacquiere</a:t>
              </a:r>
              <a:endParaRPr lang="nl-NL" sz="500" b="1" dirty="0" smtClean="0">
                <a:solidFill>
                  <a:schemeClr val="tx1"/>
                </a:solidFill>
              </a:endParaRPr>
            </a:p>
            <a:p>
              <a:pPr algn="ctr"/>
              <a:r>
                <a:rPr lang="nl-NL" sz="600" b="1" dirty="0" smtClean="0">
                  <a:solidFill>
                    <a:schemeClr val="tx2"/>
                  </a:solidFill>
                </a:rPr>
                <a:t>♂ </a:t>
              </a:r>
              <a:r>
                <a:rPr lang="nl-NL" sz="600" dirty="0" smtClean="0">
                  <a:solidFill>
                    <a:schemeClr val="tx2"/>
                  </a:solidFill>
                </a:rPr>
                <a:t>[Netherlands]</a:t>
              </a:r>
            </a:p>
          </p:txBody>
        </p:sp>
        <p:sp>
          <p:nvSpPr>
            <p:cNvPr id="7" name="Rounded Rectangle 6"/>
            <p:cNvSpPr/>
            <p:nvPr/>
          </p:nvSpPr>
          <p:spPr>
            <a:xfrm>
              <a:off x="6956648" y="2852936"/>
              <a:ext cx="1872208" cy="25202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sz="700" dirty="0" smtClean="0">
                  <a:solidFill>
                    <a:schemeClr val="tx1"/>
                  </a:solidFill>
                </a:rPr>
                <a:t>Drivers of </a:t>
              </a:r>
              <a:r>
                <a:rPr lang="nl-NL" sz="700" dirty="0" err="1" smtClean="0">
                  <a:solidFill>
                    <a:schemeClr val="tx1"/>
                  </a:solidFill>
                </a:rPr>
                <a:t>pollinator</a:t>
              </a:r>
              <a:r>
                <a:rPr lang="nl-NL" sz="700" dirty="0" smtClean="0">
                  <a:solidFill>
                    <a:schemeClr val="tx1"/>
                  </a:solidFill>
                </a:rPr>
                <a:t> </a:t>
              </a:r>
              <a:r>
                <a:rPr lang="nl-NL" sz="700" dirty="0" err="1" smtClean="0">
                  <a:solidFill>
                    <a:schemeClr val="tx1"/>
                  </a:solidFill>
                </a:rPr>
                <a:t>loss</a:t>
              </a:r>
              <a:endParaRPr lang="nl-NL" sz="700" dirty="0" smtClean="0">
                <a:solidFill>
                  <a:schemeClr val="tx1"/>
                </a:solidFill>
              </a:endParaRPr>
            </a:p>
            <a:p>
              <a:pPr algn="ctr"/>
              <a:endParaRPr lang="nl-NL" sz="700" dirty="0" smtClean="0">
                <a:solidFill>
                  <a:schemeClr val="tx1"/>
                </a:solidFill>
              </a:endParaRPr>
            </a:p>
            <a:p>
              <a:pPr algn="ctr"/>
              <a:endParaRPr lang="nl-NL" sz="700" dirty="0">
                <a:solidFill>
                  <a:schemeClr val="tx1"/>
                </a:solidFill>
              </a:endParaRPr>
            </a:p>
            <a:p>
              <a:pPr algn="ctr"/>
              <a:r>
                <a:rPr lang="nl-NL" sz="600" b="1" dirty="0" smtClean="0">
                  <a:solidFill>
                    <a:schemeClr val="tx1"/>
                  </a:solidFill>
                </a:rPr>
                <a:t>Rob Paxton</a:t>
              </a:r>
            </a:p>
            <a:p>
              <a:pPr algn="ctr"/>
              <a:r>
                <a:rPr lang="nl-NL" sz="600" b="1" dirty="0" smtClean="0">
                  <a:solidFill>
                    <a:schemeClr val="tx2"/>
                  </a:solidFill>
                </a:rPr>
                <a:t>♂ </a:t>
              </a:r>
              <a:r>
                <a:rPr lang="nl-NL" sz="600" dirty="0" smtClean="0">
                  <a:solidFill>
                    <a:schemeClr val="tx2"/>
                  </a:solidFill>
                </a:rPr>
                <a:t>[Germany]</a:t>
              </a:r>
            </a:p>
            <a:p>
              <a:pPr algn="ctr"/>
              <a:r>
                <a:rPr lang="nl-NL" sz="600" b="1" dirty="0" smtClean="0">
                  <a:solidFill>
                    <a:schemeClr val="tx1"/>
                  </a:solidFill>
                </a:rPr>
                <a:t>Marc Brown</a:t>
              </a:r>
            </a:p>
            <a:p>
              <a:pPr algn="ctr"/>
              <a:r>
                <a:rPr lang="nl-NL" sz="600" b="1" dirty="0" smtClean="0">
                  <a:solidFill>
                    <a:schemeClr val="tx2"/>
                  </a:solidFill>
                </a:rPr>
                <a:t>♂ </a:t>
              </a:r>
              <a:r>
                <a:rPr lang="nl-NL" sz="600" dirty="0" smtClean="0">
                  <a:solidFill>
                    <a:schemeClr val="tx2"/>
                  </a:solidFill>
                </a:rPr>
                <a:t>[UK]</a:t>
              </a:r>
            </a:p>
          </p:txBody>
        </p:sp>
        <p:sp>
          <p:nvSpPr>
            <p:cNvPr id="8" name="Rounded Rectangle 7"/>
            <p:cNvSpPr/>
            <p:nvPr/>
          </p:nvSpPr>
          <p:spPr>
            <a:xfrm>
              <a:off x="899592" y="5589240"/>
              <a:ext cx="7929264"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sz="700" dirty="0" err="1" smtClean="0">
                  <a:solidFill>
                    <a:schemeClr val="tx1"/>
                  </a:solidFill>
                </a:rPr>
                <a:t>Dissemination</a:t>
              </a:r>
              <a:endParaRPr lang="nl-NL" sz="700" dirty="0">
                <a:solidFill>
                  <a:schemeClr val="tx1"/>
                </a:solidFill>
              </a:endParaRPr>
            </a:p>
            <a:p>
              <a:pPr algn="ctr"/>
              <a:r>
                <a:rPr lang="nl-NL" sz="600" b="1" dirty="0" err="1" smtClean="0">
                  <a:solidFill>
                    <a:schemeClr val="tx1"/>
                  </a:solidFill>
                </a:rPr>
                <a:t>Lyubomir</a:t>
              </a:r>
              <a:r>
                <a:rPr lang="nl-NL" sz="600" b="1" dirty="0" smtClean="0">
                  <a:solidFill>
                    <a:schemeClr val="tx1"/>
                  </a:solidFill>
                </a:rPr>
                <a:t> </a:t>
              </a:r>
              <a:r>
                <a:rPr lang="nl-NL" sz="600" b="1" dirty="0" err="1" smtClean="0">
                  <a:solidFill>
                    <a:schemeClr val="tx1"/>
                  </a:solidFill>
                </a:rPr>
                <a:t>Penev</a:t>
              </a:r>
              <a:r>
                <a:rPr lang="nl-NL" sz="600" b="1" dirty="0" smtClean="0">
                  <a:solidFill>
                    <a:schemeClr val="tx1"/>
                  </a:solidFill>
                </a:rPr>
                <a:t> </a:t>
              </a:r>
              <a:r>
                <a:rPr lang="nl-NL" sz="600" b="1" dirty="0" smtClean="0">
                  <a:solidFill>
                    <a:schemeClr val="tx2"/>
                  </a:solidFill>
                </a:rPr>
                <a:t>♂ </a:t>
              </a:r>
              <a:r>
                <a:rPr lang="nl-NL" sz="600" dirty="0" smtClean="0">
                  <a:solidFill>
                    <a:schemeClr val="tx2"/>
                  </a:solidFill>
                </a:rPr>
                <a:t>[Bulgaria] </a:t>
              </a:r>
              <a:r>
                <a:rPr lang="nl-NL" sz="600" b="1" dirty="0" smtClean="0">
                  <a:solidFill>
                    <a:schemeClr val="tx1"/>
                  </a:solidFill>
                </a:rPr>
                <a:t>	</a:t>
              </a:r>
              <a:r>
                <a:rPr lang="nl-NL" sz="600" b="1" dirty="0" err="1" smtClean="0">
                  <a:solidFill>
                    <a:schemeClr val="tx1"/>
                  </a:solidFill>
                </a:rPr>
                <a:t>Llynn</a:t>
              </a:r>
              <a:r>
                <a:rPr lang="nl-NL" sz="600" b="1" dirty="0" smtClean="0">
                  <a:solidFill>
                    <a:schemeClr val="tx1"/>
                  </a:solidFill>
                </a:rPr>
                <a:t> Dicks </a:t>
              </a:r>
              <a:r>
                <a:rPr lang="nl-NL" sz="600" dirty="0" smtClean="0">
                  <a:solidFill>
                    <a:schemeClr val="tx2"/>
                  </a:solidFill>
                </a:rPr>
                <a:t>♀ [UK]</a:t>
              </a:r>
              <a:endParaRPr lang="nl-NL" sz="600" b="1" dirty="0">
                <a:solidFill>
                  <a:schemeClr val="tx1"/>
                </a:solidFill>
              </a:endParaRPr>
            </a:p>
            <a:p>
              <a:pPr algn="ctr"/>
              <a:r>
                <a:rPr lang="nl-NL" sz="600" dirty="0">
                  <a:solidFill>
                    <a:schemeClr val="tx2"/>
                  </a:solidFill>
                </a:rPr>
                <a:t>	</a:t>
              </a:r>
              <a:endParaRPr lang="nl-NL" sz="600" dirty="0" smtClean="0">
                <a:solidFill>
                  <a:schemeClr val="tx2"/>
                </a:solidFill>
              </a:endParaRPr>
            </a:p>
          </p:txBody>
        </p:sp>
        <p:sp>
          <p:nvSpPr>
            <p:cNvPr id="9" name="Rounded Rectangle 8"/>
            <p:cNvSpPr/>
            <p:nvPr/>
          </p:nvSpPr>
          <p:spPr>
            <a:xfrm>
              <a:off x="903784" y="1916832"/>
              <a:ext cx="7929264" cy="6480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sz="700" dirty="0" smtClean="0">
                  <a:solidFill>
                    <a:schemeClr val="tx1"/>
                  </a:solidFill>
                </a:rPr>
                <a:t>COORDINATION</a:t>
              </a:r>
              <a:endParaRPr lang="nl-NL" sz="700" dirty="0">
                <a:solidFill>
                  <a:schemeClr val="tx1"/>
                </a:solidFill>
              </a:endParaRPr>
            </a:p>
            <a:p>
              <a:pPr algn="ctr"/>
              <a:r>
                <a:rPr lang="nl-NL" sz="600" b="1" dirty="0" smtClean="0">
                  <a:solidFill>
                    <a:schemeClr val="tx1"/>
                  </a:solidFill>
                </a:rPr>
                <a:t>Koos Biesmeijer </a:t>
              </a:r>
              <a:r>
                <a:rPr lang="nl-NL" sz="600" b="1" dirty="0" smtClean="0">
                  <a:solidFill>
                    <a:schemeClr val="tx2"/>
                  </a:solidFill>
                </a:rPr>
                <a:t>♂ </a:t>
              </a:r>
              <a:r>
                <a:rPr lang="nl-NL" sz="600" dirty="0" smtClean="0">
                  <a:solidFill>
                    <a:schemeClr val="tx2"/>
                  </a:solidFill>
                </a:rPr>
                <a:t>[Netherlands] </a:t>
              </a:r>
              <a:r>
                <a:rPr lang="nl-NL" sz="600" b="1" dirty="0" smtClean="0">
                  <a:solidFill>
                    <a:schemeClr val="tx1"/>
                  </a:solidFill>
                </a:rPr>
                <a:t>	Peter </a:t>
              </a:r>
              <a:r>
                <a:rPr lang="nl-NL" sz="600" b="1" dirty="0" err="1" smtClean="0">
                  <a:solidFill>
                    <a:schemeClr val="tx1"/>
                  </a:solidFill>
                </a:rPr>
                <a:t>Neumann</a:t>
              </a:r>
              <a:r>
                <a:rPr lang="nl-NL" sz="600" b="1" dirty="0" smtClean="0">
                  <a:solidFill>
                    <a:schemeClr val="tx1"/>
                  </a:solidFill>
                </a:rPr>
                <a:t> </a:t>
              </a:r>
              <a:r>
                <a:rPr lang="nl-NL" sz="600" b="1" dirty="0" smtClean="0">
                  <a:solidFill>
                    <a:schemeClr val="tx2"/>
                  </a:solidFill>
                </a:rPr>
                <a:t>♂ </a:t>
              </a:r>
              <a:r>
                <a:rPr lang="nl-NL" sz="600" dirty="0" smtClean="0">
                  <a:solidFill>
                    <a:schemeClr val="tx2"/>
                  </a:solidFill>
                </a:rPr>
                <a:t>[Switzerland] </a:t>
              </a:r>
              <a:r>
                <a:rPr lang="nl-NL" sz="600" dirty="0">
                  <a:solidFill>
                    <a:schemeClr val="tx2"/>
                  </a:solidFill>
                </a:rPr>
                <a:t>	</a:t>
              </a:r>
              <a:endParaRPr lang="nl-NL" sz="600" dirty="0" smtClean="0">
                <a:solidFill>
                  <a:schemeClr val="tx2"/>
                </a:solidFill>
              </a:endParaRPr>
            </a:p>
          </p:txBody>
        </p:sp>
        <p:sp>
          <p:nvSpPr>
            <p:cNvPr id="11" name="TextBox 10"/>
            <p:cNvSpPr txBox="1"/>
            <p:nvPr/>
          </p:nvSpPr>
          <p:spPr>
            <a:xfrm rot="16200000">
              <a:off x="-946844" y="3658916"/>
              <a:ext cx="3045110" cy="479411"/>
            </a:xfrm>
            <a:prstGeom prst="rect">
              <a:avLst/>
            </a:prstGeom>
            <a:noFill/>
          </p:spPr>
          <p:txBody>
            <a:bodyPr wrap="none" rtlCol="0">
              <a:spAutoFit/>
            </a:bodyPr>
            <a:lstStyle/>
            <a:p>
              <a:r>
                <a:rPr lang="nl-NL" sz="700" b="1" dirty="0" smtClean="0">
                  <a:solidFill>
                    <a:schemeClr val="bg1">
                      <a:lumMod val="50000"/>
                    </a:schemeClr>
                  </a:solidFill>
                </a:rPr>
                <a:t>EXECUTIVE COMMITTEE</a:t>
              </a:r>
              <a:endParaRPr lang="en-US" sz="700" b="1" dirty="0">
                <a:solidFill>
                  <a:schemeClr val="bg1">
                    <a:lumMod val="50000"/>
                  </a:schemeClr>
                </a:solidFill>
              </a:endParaRPr>
            </a:p>
          </p:txBody>
        </p:sp>
        <p:sp>
          <p:nvSpPr>
            <p:cNvPr id="13" name="Up-Down Arrow 12"/>
            <p:cNvSpPr/>
            <p:nvPr/>
          </p:nvSpPr>
          <p:spPr>
            <a:xfrm>
              <a:off x="4733435" y="1556792"/>
              <a:ext cx="144016" cy="360040"/>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5" name="Up-Down Arrow 14"/>
            <p:cNvSpPr/>
            <p:nvPr/>
          </p:nvSpPr>
          <p:spPr>
            <a:xfrm>
              <a:off x="1835696" y="2564903"/>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6" name="Up-Down Arrow 15"/>
            <p:cNvSpPr/>
            <p:nvPr/>
          </p:nvSpPr>
          <p:spPr>
            <a:xfrm>
              <a:off x="3851920" y="25649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8" name="Up-Down Arrow 17"/>
            <p:cNvSpPr/>
            <p:nvPr/>
          </p:nvSpPr>
          <p:spPr>
            <a:xfrm>
              <a:off x="7884368" y="25649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9" name="Up-Down Arrow 18"/>
            <p:cNvSpPr/>
            <p:nvPr/>
          </p:nvSpPr>
          <p:spPr>
            <a:xfrm>
              <a:off x="5868144" y="25649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0" name="Up-Down Arrow 19"/>
            <p:cNvSpPr/>
            <p:nvPr/>
          </p:nvSpPr>
          <p:spPr>
            <a:xfrm>
              <a:off x="1835696" y="53768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1" name="Up-Down Arrow 20"/>
            <p:cNvSpPr/>
            <p:nvPr/>
          </p:nvSpPr>
          <p:spPr>
            <a:xfrm>
              <a:off x="3851920" y="53768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2" name="Up-Down Arrow 21"/>
            <p:cNvSpPr/>
            <p:nvPr/>
          </p:nvSpPr>
          <p:spPr>
            <a:xfrm>
              <a:off x="7884368" y="53768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3" name="Up-Down Arrow 22"/>
            <p:cNvSpPr/>
            <p:nvPr/>
          </p:nvSpPr>
          <p:spPr>
            <a:xfrm>
              <a:off x="5868144" y="5376804"/>
              <a:ext cx="144016" cy="284443"/>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8" name="Up-Down Arrow 27"/>
            <p:cNvSpPr/>
            <p:nvPr/>
          </p:nvSpPr>
          <p:spPr>
            <a:xfrm rot="16200000">
              <a:off x="2734002" y="3596894"/>
              <a:ext cx="209434" cy="421870"/>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9" name="Up-Down Arrow 28"/>
            <p:cNvSpPr/>
            <p:nvPr/>
          </p:nvSpPr>
          <p:spPr>
            <a:xfrm rot="16200000">
              <a:off x="4760404" y="3596893"/>
              <a:ext cx="209434" cy="421870"/>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0" name="Up-Down Arrow 29"/>
            <p:cNvSpPr/>
            <p:nvPr/>
          </p:nvSpPr>
          <p:spPr>
            <a:xfrm rot="16200000">
              <a:off x="6776628" y="3596893"/>
              <a:ext cx="209434" cy="421870"/>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sp>
        <p:nvSpPr>
          <p:cNvPr id="25" name="Rounded Rectangle 9"/>
          <p:cNvSpPr/>
          <p:nvPr/>
        </p:nvSpPr>
        <p:spPr>
          <a:xfrm>
            <a:off x="680404" y="2060848"/>
            <a:ext cx="3079728" cy="360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smtClean="0">
                <a:solidFill>
                  <a:schemeClr val="tx1"/>
                </a:solidFill>
              </a:rPr>
              <a:t>Management </a:t>
            </a:r>
            <a:r>
              <a:rPr lang="nl-NL" dirty="0" err="1" smtClean="0">
                <a:solidFill>
                  <a:schemeClr val="tx1"/>
                </a:solidFill>
              </a:rPr>
              <a:t>Committee</a:t>
            </a:r>
            <a:endParaRPr lang="nl-NL" sz="1600" dirty="0" smtClean="0">
              <a:solidFill>
                <a:schemeClr val="tx2"/>
              </a:solidFill>
            </a:endParaRPr>
          </a:p>
        </p:txBody>
      </p:sp>
      <p:sp>
        <p:nvSpPr>
          <p:cNvPr id="12" name="PIJL-OMLAAG 11"/>
          <p:cNvSpPr/>
          <p:nvPr/>
        </p:nvSpPr>
        <p:spPr>
          <a:xfrm>
            <a:off x="2230749" y="1556792"/>
            <a:ext cx="17829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JL-OMHOOG en -OMLAAG 13"/>
          <p:cNvSpPr/>
          <p:nvPr/>
        </p:nvSpPr>
        <p:spPr>
          <a:xfrm>
            <a:off x="2197679" y="2420888"/>
            <a:ext cx="196944" cy="42993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hthoek 25"/>
          <p:cNvSpPr/>
          <p:nvPr/>
        </p:nvSpPr>
        <p:spPr>
          <a:xfrm>
            <a:off x="4341048" y="2060848"/>
            <a:ext cx="4572000" cy="3970318"/>
          </a:xfrm>
          <a:prstGeom prst="rect">
            <a:avLst/>
          </a:prstGeom>
        </p:spPr>
        <p:txBody>
          <a:bodyPr>
            <a:spAutoFit/>
          </a:bodyPr>
          <a:lstStyle/>
          <a:p>
            <a:pPr lvl="0"/>
            <a:r>
              <a:rPr lang="en-GB" b="1" dirty="0" smtClean="0"/>
              <a:t>Nominations by MC can include a:</a:t>
            </a:r>
          </a:p>
          <a:p>
            <a:pPr lvl="0"/>
            <a:endParaRPr lang="en-GB" b="1" dirty="0"/>
          </a:p>
          <a:p>
            <a:pPr marL="285750" lvl="0" indent="-285750">
              <a:buFont typeface="Arial" panose="020B0604020202020204" pitchFamily="34" charset="0"/>
              <a:buChar char="•"/>
            </a:pPr>
            <a:r>
              <a:rPr lang="en-GB" b="1" dirty="0" smtClean="0"/>
              <a:t>Financial </a:t>
            </a:r>
            <a:r>
              <a:rPr lang="en-GB" b="1" dirty="0"/>
              <a:t>Coordinator – </a:t>
            </a:r>
            <a:r>
              <a:rPr lang="en-GB" dirty="0"/>
              <a:t>responsible for COST reimbursement to Action members, and other financial matters.</a:t>
            </a:r>
          </a:p>
          <a:p>
            <a:pPr marL="285750" lvl="0" indent="-285750">
              <a:buFont typeface="Arial" panose="020B0604020202020204" pitchFamily="34" charset="0"/>
              <a:buChar char="•"/>
            </a:pPr>
            <a:r>
              <a:rPr lang="en-GB" b="1" dirty="0"/>
              <a:t>Membership </a:t>
            </a:r>
            <a:r>
              <a:rPr lang="en-GB" b="1" dirty="0" smtClean="0"/>
              <a:t>Coordinator </a:t>
            </a:r>
            <a:r>
              <a:rPr lang="en-GB" b="1" dirty="0"/>
              <a:t>–</a:t>
            </a:r>
            <a:r>
              <a:rPr lang="en-GB" dirty="0"/>
              <a:t>responsible for membership requests</a:t>
            </a:r>
          </a:p>
          <a:p>
            <a:pPr marL="285750" lvl="0" indent="-285750">
              <a:buFont typeface="Arial" panose="020B0604020202020204" pitchFamily="34" charset="0"/>
              <a:buChar char="•"/>
            </a:pPr>
            <a:r>
              <a:rPr lang="en-GB" b="1" dirty="0"/>
              <a:t>Conference </a:t>
            </a:r>
            <a:r>
              <a:rPr lang="en-GB" b="1" dirty="0" smtClean="0"/>
              <a:t>Coordinator</a:t>
            </a:r>
          </a:p>
          <a:p>
            <a:pPr marL="285750" lvl="0" indent="-285750">
              <a:buFont typeface="Arial" panose="020B0604020202020204" pitchFamily="34" charset="0"/>
              <a:buChar char="•"/>
            </a:pPr>
            <a:r>
              <a:rPr lang="en-GB" b="1" dirty="0" smtClean="0"/>
              <a:t>Meeting </a:t>
            </a:r>
            <a:r>
              <a:rPr lang="en-GB" b="1" dirty="0"/>
              <a:t>and Workshop </a:t>
            </a:r>
            <a:r>
              <a:rPr lang="en-GB" b="1" dirty="0" smtClean="0"/>
              <a:t>Coordinator</a:t>
            </a:r>
            <a:endParaRPr lang="en-GB" dirty="0"/>
          </a:p>
          <a:p>
            <a:pPr marL="285750" lvl="0" indent="-285750">
              <a:buFont typeface="Arial" panose="020B0604020202020204" pitchFamily="34" charset="0"/>
              <a:buChar char="•"/>
            </a:pPr>
            <a:r>
              <a:rPr lang="en-GB" b="1" dirty="0"/>
              <a:t>Short-term Scientific Mission STSM </a:t>
            </a:r>
            <a:r>
              <a:rPr lang="en-GB" b="1" dirty="0" smtClean="0"/>
              <a:t>Coordinator</a:t>
            </a:r>
            <a:endParaRPr lang="en-GB" dirty="0"/>
          </a:p>
          <a:p>
            <a:pPr marL="285750" lvl="0" indent="-285750">
              <a:buFont typeface="Arial" panose="020B0604020202020204" pitchFamily="34" charset="0"/>
              <a:buChar char="•"/>
            </a:pPr>
            <a:r>
              <a:rPr lang="en-GB" b="1" dirty="0"/>
              <a:t>Training School </a:t>
            </a:r>
            <a:r>
              <a:rPr lang="en-GB" b="1" dirty="0" smtClean="0"/>
              <a:t>Coordinator</a:t>
            </a:r>
            <a:endParaRPr lang="en-GB" dirty="0"/>
          </a:p>
          <a:p>
            <a:pPr marL="285750" indent="-285750">
              <a:buFont typeface="Arial" panose="020B0604020202020204" pitchFamily="34" charset="0"/>
              <a:buChar char="•"/>
            </a:pPr>
            <a:r>
              <a:rPr lang="en-GB" b="1" dirty="0"/>
              <a:t>Early Stage Researcher (ESR) / gender equality adviser(s)</a:t>
            </a:r>
            <a:r>
              <a:rPr lang="en-GB" dirty="0"/>
              <a:t>, </a:t>
            </a:r>
            <a:endParaRPr lang="en-GB" dirty="0"/>
          </a:p>
        </p:txBody>
      </p:sp>
    </p:spTree>
    <p:extLst>
      <p:ext uri="{BB962C8B-B14F-4D97-AF65-F5344CB8AC3E}">
        <p14:creationId xmlns:p14="http://schemas.microsoft.com/office/powerpoint/2010/main" val="687284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8052" y="260648"/>
            <a:ext cx="8684428" cy="769441"/>
          </a:xfrm>
          <a:prstGeom prst="rect">
            <a:avLst/>
          </a:prstGeom>
          <a:noFill/>
        </p:spPr>
        <p:txBody>
          <a:bodyPr wrap="square" rtlCol="0">
            <a:spAutoFit/>
          </a:bodyPr>
          <a:lstStyle/>
          <a:p>
            <a:pPr algn="ctr"/>
            <a:r>
              <a:rPr lang="nl-NL" sz="4400" b="1" dirty="0" smtClean="0">
                <a:solidFill>
                  <a:prstClr val="black"/>
                </a:solidFill>
              </a:rPr>
              <a:t>SUPER-B </a:t>
            </a:r>
            <a:r>
              <a:rPr lang="nl-NL" sz="4000" b="1" dirty="0" err="1" smtClean="0">
                <a:solidFill>
                  <a:schemeClr val="tx2"/>
                </a:solidFill>
              </a:rPr>
              <a:t>will</a:t>
            </a:r>
            <a:r>
              <a:rPr lang="nl-NL" sz="4000" b="1" dirty="0" smtClean="0">
                <a:solidFill>
                  <a:schemeClr val="tx2"/>
                </a:solidFill>
              </a:rPr>
              <a:t> </a:t>
            </a:r>
            <a:r>
              <a:rPr lang="nl-NL" sz="4000" b="1" dirty="0" err="1" smtClean="0">
                <a:solidFill>
                  <a:schemeClr val="tx2"/>
                </a:solidFill>
              </a:rPr>
              <a:t>address</a:t>
            </a:r>
            <a:r>
              <a:rPr lang="nl-NL" sz="4000" b="1" dirty="0" smtClean="0">
                <a:solidFill>
                  <a:schemeClr val="tx2"/>
                </a:solidFill>
              </a:rPr>
              <a:t>:</a:t>
            </a:r>
            <a:endParaRPr lang="en-US" sz="2800" b="1" dirty="0">
              <a:solidFill>
                <a:schemeClr val="tx2"/>
              </a:solidFill>
            </a:endParaRPr>
          </a:p>
        </p:txBody>
      </p:sp>
      <p:sp>
        <p:nvSpPr>
          <p:cNvPr id="3" name="Rounded Rectangle 2"/>
          <p:cNvSpPr/>
          <p:nvPr/>
        </p:nvSpPr>
        <p:spPr>
          <a:xfrm>
            <a:off x="1331640" y="3573016"/>
            <a:ext cx="1872208" cy="25202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smtClean="0">
                <a:solidFill>
                  <a:schemeClr val="tx1"/>
                </a:solidFill>
              </a:rPr>
              <a:t>Benefits of </a:t>
            </a:r>
            <a:r>
              <a:rPr lang="nl-NL" dirty="0" err="1" smtClean="0">
                <a:solidFill>
                  <a:schemeClr val="tx1"/>
                </a:solidFill>
              </a:rPr>
              <a:t>pollination</a:t>
            </a:r>
            <a:r>
              <a:rPr lang="nl-NL" dirty="0" smtClean="0">
                <a:solidFill>
                  <a:schemeClr val="tx1"/>
                </a:solidFill>
              </a:rPr>
              <a:t> services</a:t>
            </a:r>
          </a:p>
          <a:p>
            <a:pPr algn="ctr"/>
            <a:endParaRPr lang="nl-NL" dirty="0">
              <a:solidFill>
                <a:schemeClr val="tx1"/>
              </a:solidFill>
            </a:endParaRPr>
          </a:p>
          <a:p>
            <a:pPr algn="ctr"/>
            <a:r>
              <a:rPr lang="nl-NL" sz="1600" b="1" dirty="0" smtClean="0">
                <a:solidFill>
                  <a:schemeClr val="tx1"/>
                </a:solidFill>
              </a:rPr>
              <a:t>Simon Potts </a:t>
            </a:r>
          </a:p>
          <a:p>
            <a:pPr algn="ctr"/>
            <a:r>
              <a:rPr lang="nl-NL" sz="1600" b="1" dirty="0" smtClean="0">
                <a:solidFill>
                  <a:schemeClr val="tx2"/>
                </a:solidFill>
              </a:rPr>
              <a:t>♂</a:t>
            </a:r>
            <a:r>
              <a:rPr lang="nl-NL" sz="1600" b="1" dirty="0">
                <a:solidFill>
                  <a:schemeClr val="tx2"/>
                </a:solidFill>
              </a:rPr>
              <a:t> </a:t>
            </a:r>
            <a:r>
              <a:rPr lang="nl-NL" sz="1600" dirty="0" smtClean="0">
                <a:solidFill>
                  <a:schemeClr val="tx2"/>
                </a:solidFill>
              </a:rPr>
              <a:t>[UK]</a:t>
            </a:r>
          </a:p>
          <a:p>
            <a:pPr algn="ctr"/>
            <a:r>
              <a:rPr lang="nl-NL" sz="1400" b="1" dirty="0" smtClean="0">
                <a:solidFill>
                  <a:schemeClr val="tx1"/>
                </a:solidFill>
              </a:rPr>
              <a:t>Mette Termansen </a:t>
            </a:r>
          </a:p>
          <a:p>
            <a:pPr algn="ctr"/>
            <a:r>
              <a:rPr lang="nl-NL" sz="1600" dirty="0" smtClean="0">
                <a:solidFill>
                  <a:schemeClr val="tx2"/>
                </a:solidFill>
              </a:rPr>
              <a:t>♀ [Denmark]</a:t>
            </a:r>
          </a:p>
        </p:txBody>
      </p:sp>
      <p:pic>
        <p:nvPicPr>
          <p:cNvPr id="24" name="Picture 2" descr="http://www.fws.gov/northeast/science/images/strawberries_MeganNag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628800"/>
            <a:ext cx="1872208" cy="14416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685865" y="3060249"/>
            <a:ext cx="1301959" cy="584775"/>
          </a:xfrm>
          <a:prstGeom prst="rect">
            <a:avLst/>
          </a:prstGeom>
          <a:noFill/>
        </p:spPr>
        <p:txBody>
          <a:bodyPr wrap="none" rtlCol="0">
            <a:spAutoFit/>
          </a:bodyPr>
          <a:lstStyle/>
          <a:p>
            <a:r>
              <a:rPr lang="en-US" sz="3200" b="1" dirty="0" smtClean="0">
                <a:latin typeface="Arial Black" panose="020B0A04020102020204" pitchFamily="34" charset="0"/>
              </a:rPr>
              <a:t>WP 1</a:t>
            </a:r>
            <a:endParaRPr lang="en-GB" sz="3200" b="1" dirty="0">
              <a:latin typeface="Arial Black" panose="020B0A04020102020204" pitchFamily="34" charset="0"/>
            </a:endParaRPr>
          </a:p>
        </p:txBody>
      </p:sp>
      <p:sp>
        <p:nvSpPr>
          <p:cNvPr id="12" name="Tekstvak 11"/>
          <p:cNvSpPr txBox="1"/>
          <p:nvPr/>
        </p:nvSpPr>
        <p:spPr>
          <a:xfrm>
            <a:off x="3347864" y="1628800"/>
            <a:ext cx="5609228" cy="369332"/>
          </a:xfrm>
          <a:prstGeom prst="rect">
            <a:avLst/>
          </a:prstGeom>
          <a:noFill/>
        </p:spPr>
        <p:txBody>
          <a:bodyPr wrap="none" rtlCol="0">
            <a:spAutoFit/>
          </a:bodyPr>
          <a:lstStyle/>
          <a:p>
            <a:r>
              <a:rPr lang="en-GB" b="1" dirty="0"/>
              <a:t>Establish crop pollination as an agricultural input</a:t>
            </a:r>
            <a:endParaRPr lang="en-GB" dirty="0"/>
          </a:p>
        </p:txBody>
      </p:sp>
      <p:sp>
        <p:nvSpPr>
          <p:cNvPr id="27" name="Tekstvak 26"/>
          <p:cNvSpPr txBox="1"/>
          <p:nvPr/>
        </p:nvSpPr>
        <p:spPr>
          <a:xfrm>
            <a:off x="3374900" y="3789040"/>
            <a:ext cx="5517579" cy="646331"/>
          </a:xfrm>
          <a:prstGeom prst="rect">
            <a:avLst/>
          </a:prstGeom>
          <a:noFill/>
        </p:spPr>
        <p:txBody>
          <a:bodyPr wrap="square" rtlCol="0">
            <a:spAutoFit/>
          </a:bodyPr>
          <a:lstStyle/>
          <a:p>
            <a:pPr algn="ctr"/>
            <a:r>
              <a:rPr lang="en-GB" b="1" dirty="0"/>
              <a:t>Establish the wider benefits of pollinators and pollination for ecosystem service provision</a:t>
            </a:r>
            <a:endParaRPr lang="en-GB" dirty="0"/>
          </a:p>
        </p:txBody>
      </p:sp>
      <p:sp>
        <p:nvSpPr>
          <p:cNvPr id="14" name="Rechthoek 13"/>
          <p:cNvSpPr/>
          <p:nvPr/>
        </p:nvSpPr>
        <p:spPr>
          <a:xfrm>
            <a:off x="3412187" y="1998132"/>
            <a:ext cx="5544905" cy="1600438"/>
          </a:xfrm>
          <a:prstGeom prst="rect">
            <a:avLst/>
          </a:prstGeom>
        </p:spPr>
        <p:txBody>
          <a:bodyPr wrap="square">
            <a:spAutoFit/>
          </a:bodyPr>
          <a:lstStyle/>
          <a:p>
            <a:pPr marL="180975" indent="-180975">
              <a:tabLst>
                <a:tab pos="180975" algn="l"/>
              </a:tabLst>
            </a:pPr>
            <a:r>
              <a:rPr lang="en-US" sz="1400" dirty="0" smtClean="0"/>
              <a:t>-	Quantify relative </a:t>
            </a:r>
            <a:r>
              <a:rPr lang="en-US" sz="1400" dirty="0"/>
              <a:t>contributions of insect pollination to </a:t>
            </a:r>
            <a:r>
              <a:rPr lang="en-US" sz="1400" dirty="0" smtClean="0"/>
              <a:t>crop production </a:t>
            </a:r>
          </a:p>
          <a:p>
            <a:pPr marL="180975" indent="-180975">
              <a:tabLst>
                <a:tab pos="180975" algn="l"/>
              </a:tabLst>
            </a:pPr>
            <a:r>
              <a:rPr lang="en-US" sz="1400" dirty="0" smtClean="0"/>
              <a:t>- 	Understand </a:t>
            </a:r>
            <a:r>
              <a:rPr lang="en-US" sz="1400" dirty="0"/>
              <a:t>the barriers and incentives to </a:t>
            </a:r>
            <a:r>
              <a:rPr lang="en-US" sz="1400" dirty="0" smtClean="0"/>
              <a:t>farmers embedding </a:t>
            </a:r>
            <a:r>
              <a:rPr lang="en-US" sz="1400" dirty="0"/>
              <a:t>pollination into standard </a:t>
            </a:r>
            <a:r>
              <a:rPr lang="en-US" sz="1400" dirty="0" smtClean="0"/>
              <a:t>practices</a:t>
            </a:r>
            <a:endParaRPr lang="en-US" sz="1400" dirty="0"/>
          </a:p>
          <a:p>
            <a:pPr marL="180975" indent="-180975">
              <a:tabLst>
                <a:tab pos="180975" algn="l"/>
              </a:tabLst>
            </a:pPr>
            <a:r>
              <a:rPr lang="en-US" sz="1400" dirty="0" smtClean="0"/>
              <a:t>- 	Develop </a:t>
            </a:r>
            <a:r>
              <a:rPr lang="en-US" sz="1400" dirty="0"/>
              <a:t>key messages and case studies </a:t>
            </a:r>
            <a:r>
              <a:rPr lang="en-US" sz="1400" dirty="0" smtClean="0"/>
              <a:t>to underpin </a:t>
            </a:r>
            <a:r>
              <a:rPr lang="en-US" sz="1400" dirty="0"/>
              <a:t>multi-media materials to enable pollination to be taken into account in European agriculture </a:t>
            </a:r>
            <a:r>
              <a:rPr lang="en-US" sz="1400" dirty="0" smtClean="0"/>
              <a:t>decision </a:t>
            </a:r>
            <a:r>
              <a:rPr lang="en-GB" sz="1400" dirty="0" smtClean="0"/>
              <a:t>making</a:t>
            </a:r>
            <a:r>
              <a:rPr lang="en-GB" sz="1400" dirty="0"/>
              <a:t>.</a:t>
            </a:r>
            <a:endParaRPr lang="en-GB" sz="1400" dirty="0"/>
          </a:p>
        </p:txBody>
      </p:sp>
      <p:sp>
        <p:nvSpPr>
          <p:cNvPr id="25" name="Rechthoek 24"/>
          <p:cNvSpPr/>
          <p:nvPr/>
        </p:nvSpPr>
        <p:spPr>
          <a:xfrm>
            <a:off x="3419872" y="4444177"/>
            <a:ext cx="5472607" cy="1169551"/>
          </a:xfrm>
          <a:prstGeom prst="rect">
            <a:avLst/>
          </a:prstGeom>
        </p:spPr>
        <p:txBody>
          <a:bodyPr wrap="square">
            <a:spAutoFit/>
          </a:bodyPr>
          <a:lstStyle/>
          <a:p>
            <a:pPr marL="180975" indent="-180975">
              <a:buFontTx/>
              <a:buChar char="-"/>
              <a:tabLst>
                <a:tab pos="180975" algn="l"/>
              </a:tabLst>
            </a:pPr>
            <a:r>
              <a:rPr lang="en-US" sz="1400" dirty="0" smtClean="0"/>
              <a:t>Review </a:t>
            </a:r>
            <a:r>
              <a:rPr lang="en-US" sz="1400" dirty="0"/>
              <a:t>the evidence for the aesthetic, recreational and cultural </a:t>
            </a:r>
            <a:r>
              <a:rPr lang="en-US" sz="1400" dirty="0" smtClean="0"/>
              <a:t>values derived </a:t>
            </a:r>
            <a:r>
              <a:rPr lang="en-US" sz="1400" dirty="0"/>
              <a:t>from pollinators and pollination services </a:t>
            </a:r>
            <a:endParaRPr lang="en-US" sz="1400" dirty="0" smtClean="0"/>
          </a:p>
          <a:p>
            <a:pPr marL="180975" indent="-180975">
              <a:buFontTx/>
              <a:buChar char="-"/>
              <a:tabLst>
                <a:tab pos="180975" algn="l"/>
              </a:tabLst>
            </a:pPr>
            <a:r>
              <a:rPr lang="en-US" sz="1400" dirty="0" smtClean="0"/>
              <a:t>Explore </a:t>
            </a:r>
            <a:r>
              <a:rPr lang="en-US" sz="1400" dirty="0"/>
              <a:t>ways to integrate pollination into the activities </a:t>
            </a:r>
            <a:r>
              <a:rPr lang="en-US" sz="1400" dirty="0" smtClean="0"/>
              <a:t>of land </a:t>
            </a:r>
            <a:r>
              <a:rPr lang="en-US" sz="1400" dirty="0"/>
              <a:t>managers, conservationists, policy advisors, industry, planners and the general public.</a:t>
            </a:r>
            <a:endParaRPr lang="en-GB" sz="1400" dirty="0"/>
          </a:p>
        </p:txBody>
      </p:sp>
    </p:spTree>
    <p:extLst>
      <p:ext uri="{BB962C8B-B14F-4D97-AF65-F5344CB8AC3E}">
        <p14:creationId xmlns:p14="http://schemas.microsoft.com/office/powerpoint/2010/main" val="2735330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nnm.local\dino\koos.biesmeijer\Downloads\DSC0416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35" t="31852" r="19819" b="13929"/>
          <a:stretch/>
        </p:blipFill>
        <p:spPr bwMode="auto">
          <a:xfrm>
            <a:off x="1331640" y="1569373"/>
            <a:ext cx="1852042" cy="14908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08052" y="260648"/>
            <a:ext cx="8684428" cy="769441"/>
          </a:xfrm>
          <a:prstGeom prst="rect">
            <a:avLst/>
          </a:prstGeom>
          <a:noFill/>
        </p:spPr>
        <p:txBody>
          <a:bodyPr wrap="square" rtlCol="0">
            <a:spAutoFit/>
          </a:bodyPr>
          <a:lstStyle/>
          <a:p>
            <a:pPr algn="ctr"/>
            <a:r>
              <a:rPr lang="nl-NL" sz="4400" b="1" dirty="0" smtClean="0">
                <a:solidFill>
                  <a:prstClr val="black"/>
                </a:solidFill>
              </a:rPr>
              <a:t>SUPER-B </a:t>
            </a:r>
            <a:r>
              <a:rPr lang="nl-NL" sz="4000" b="1" dirty="0" err="1" smtClean="0">
                <a:solidFill>
                  <a:schemeClr val="tx2"/>
                </a:solidFill>
              </a:rPr>
              <a:t>will</a:t>
            </a:r>
            <a:r>
              <a:rPr lang="nl-NL" sz="4000" b="1" dirty="0" smtClean="0">
                <a:solidFill>
                  <a:schemeClr val="tx2"/>
                </a:solidFill>
              </a:rPr>
              <a:t> </a:t>
            </a:r>
            <a:r>
              <a:rPr lang="nl-NL" sz="4000" b="1" dirty="0" err="1" smtClean="0">
                <a:solidFill>
                  <a:schemeClr val="tx2"/>
                </a:solidFill>
              </a:rPr>
              <a:t>address</a:t>
            </a:r>
            <a:r>
              <a:rPr lang="nl-NL" sz="4000" b="1" dirty="0" smtClean="0">
                <a:solidFill>
                  <a:schemeClr val="tx2"/>
                </a:solidFill>
              </a:rPr>
              <a:t>:</a:t>
            </a:r>
            <a:endParaRPr lang="en-US" sz="2800" b="1" dirty="0">
              <a:solidFill>
                <a:schemeClr val="tx2"/>
              </a:solidFill>
            </a:endParaRPr>
          </a:p>
        </p:txBody>
      </p:sp>
      <p:sp>
        <p:nvSpPr>
          <p:cNvPr id="2" name="Tekstvak 1"/>
          <p:cNvSpPr txBox="1"/>
          <p:nvPr/>
        </p:nvSpPr>
        <p:spPr>
          <a:xfrm>
            <a:off x="1685865" y="3060249"/>
            <a:ext cx="1301959" cy="584775"/>
          </a:xfrm>
          <a:prstGeom prst="rect">
            <a:avLst/>
          </a:prstGeom>
          <a:noFill/>
        </p:spPr>
        <p:txBody>
          <a:bodyPr wrap="none" rtlCol="0">
            <a:spAutoFit/>
          </a:bodyPr>
          <a:lstStyle/>
          <a:p>
            <a:r>
              <a:rPr lang="en-US" sz="3200" b="1" dirty="0" smtClean="0">
                <a:latin typeface="Arial Black" panose="020B0A04020102020204" pitchFamily="34" charset="0"/>
              </a:rPr>
              <a:t>WP 2</a:t>
            </a:r>
            <a:endParaRPr lang="en-GB" sz="3200" b="1" dirty="0">
              <a:latin typeface="Arial Black" panose="020B0A04020102020204" pitchFamily="34" charset="0"/>
            </a:endParaRPr>
          </a:p>
        </p:txBody>
      </p:sp>
      <p:sp>
        <p:nvSpPr>
          <p:cNvPr id="12" name="Tekstvak 11"/>
          <p:cNvSpPr txBox="1"/>
          <p:nvPr/>
        </p:nvSpPr>
        <p:spPr>
          <a:xfrm>
            <a:off x="3707904" y="1556792"/>
            <a:ext cx="5040560" cy="646331"/>
          </a:xfrm>
          <a:prstGeom prst="rect">
            <a:avLst/>
          </a:prstGeom>
          <a:noFill/>
        </p:spPr>
        <p:txBody>
          <a:bodyPr wrap="square" rtlCol="0">
            <a:spAutoFit/>
          </a:bodyPr>
          <a:lstStyle/>
          <a:p>
            <a:r>
              <a:rPr lang="en-GB" b="1" dirty="0"/>
              <a:t>Assess variability of main pollinators across different crops and regions</a:t>
            </a:r>
            <a:endParaRPr lang="en-GB" dirty="0"/>
          </a:p>
        </p:txBody>
      </p:sp>
      <p:sp>
        <p:nvSpPr>
          <p:cNvPr id="10" name="Rounded Rectangle 4"/>
          <p:cNvSpPr/>
          <p:nvPr/>
        </p:nvSpPr>
        <p:spPr>
          <a:xfrm>
            <a:off x="1331640" y="3573016"/>
            <a:ext cx="1872208" cy="25202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err="1" smtClean="0">
                <a:solidFill>
                  <a:schemeClr val="tx1"/>
                </a:solidFill>
              </a:rPr>
              <a:t>Pollination</a:t>
            </a:r>
            <a:r>
              <a:rPr lang="nl-NL" dirty="0" smtClean="0">
                <a:solidFill>
                  <a:schemeClr val="tx1"/>
                </a:solidFill>
              </a:rPr>
              <a:t> service delivery</a:t>
            </a:r>
          </a:p>
          <a:p>
            <a:pPr algn="ctr"/>
            <a:endParaRPr lang="nl-NL" dirty="0">
              <a:solidFill>
                <a:schemeClr val="tx1"/>
              </a:solidFill>
            </a:endParaRPr>
          </a:p>
          <a:p>
            <a:pPr algn="ctr"/>
            <a:r>
              <a:rPr lang="nl-NL" sz="1600" b="1" dirty="0" err="1" smtClean="0">
                <a:solidFill>
                  <a:schemeClr val="tx1"/>
                </a:solidFill>
              </a:rPr>
              <a:t>Alex</a:t>
            </a:r>
            <a:r>
              <a:rPr lang="nl-NL" sz="1600" b="1" dirty="0" smtClean="0">
                <a:solidFill>
                  <a:schemeClr val="tx1"/>
                </a:solidFill>
              </a:rPr>
              <a:t> Klein </a:t>
            </a:r>
          </a:p>
          <a:p>
            <a:pPr algn="ctr"/>
            <a:r>
              <a:rPr lang="nl-NL" sz="1600" dirty="0" smtClean="0">
                <a:solidFill>
                  <a:schemeClr val="tx2"/>
                </a:solidFill>
              </a:rPr>
              <a:t>♀[Germany</a:t>
            </a:r>
            <a:r>
              <a:rPr lang="nl-NL" sz="1600" dirty="0" smtClean="0">
                <a:solidFill>
                  <a:schemeClr val="tx2"/>
                </a:solidFill>
              </a:rPr>
              <a:t>]</a:t>
            </a:r>
          </a:p>
          <a:p>
            <a:pPr algn="ctr"/>
            <a:endParaRPr lang="nl-NL" sz="1600" dirty="0" smtClean="0">
              <a:solidFill>
                <a:schemeClr val="tx2"/>
              </a:solidFill>
            </a:endParaRPr>
          </a:p>
          <a:p>
            <a:pPr algn="ctr"/>
            <a:r>
              <a:rPr lang="nl-NL" sz="1400" b="1" dirty="0" smtClean="0">
                <a:solidFill>
                  <a:schemeClr val="tx1"/>
                </a:solidFill>
              </a:rPr>
              <a:t>Luisa Carvalheiro</a:t>
            </a:r>
          </a:p>
          <a:p>
            <a:pPr algn="ctr"/>
            <a:r>
              <a:rPr lang="nl-NL" sz="1600" dirty="0" smtClean="0">
                <a:solidFill>
                  <a:schemeClr val="tx2"/>
                </a:solidFill>
              </a:rPr>
              <a:t>♀ [Portugal]</a:t>
            </a:r>
          </a:p>
        </p:txBody>
      </p:sp>
      <p:sp>
        <p:nvSpPr>
          <p:cNvPr id="4" name="Rechthoek 3"/>
          <p:cNvSpPr/>
          <p:nvPr/>
        </p:nvSpPr>
        <p:spPr>
          <a:xfrm>
            <a:off x="3707904" y="2532578"/>
            <a:ext cx="4572000" cy="646331"/>
          </a:xfrm>
          <a:prstGeom prst="rect">
            <a:avLst/>
          </a:prstGeom>
        </p:spPr>
        <p:txBody>
          <a:bodyPr>
            <a:spAutoFit/>
          </a:bodyPr>
          <a:lstStyle/>
          <a:p>
            <a:r>
              <a:rPr lang="en-GB" b="1" dirty="0"/>
              <a:t>Compile information on pollinator management practices</a:t>
            </a:r>
            <a:endParaRPr lang="en-GB" dirty="0"/>
          </a:p>
        </p:txBody>
      </p:sp>
      <p:sp>
        <p:nvSpPr>
          <p:cNvPr id="5" name="Rechthoek 4"/>
          <p:cNvSpPr/>
          <p:nvPr/>
        </p:nvSpPr>
        <p:spPr>
          <a:xfrm>
            <a:off x="3707904" y="3508364"/>
            <a:ext cx="4572000" cy="923330"/>
          </a:xfrm>
          <a:prstGeom prst="rect">
            <a:avLst/>
          </a:prstGeom>
        </p:spPr>
        <p:txBody>
          <a:bodyPr>
            <a:spAutoFit/>
          </a:bodyPr>
          <a:lstStyle/>
          <a:p>
            <a:r>
              <a:rPr lang="en-US" b="1" dirty="0"/>
              <a:t>Synthesize available evidence on the importance of pollinator diversity across crops and regions</a:t>
            </a:r>
            <a:endParaRPr lang="en-GB" dirty="0"/>
          </a:p>
        </p:txBody>
      </p:sp>
      <p:sp>
        <p:nvSpPr>
          <p:cNvPr id="6" name="Rechthoek 5"/>
          <p:cNvSpPr/>
          <p:nvPr/>
        </p:nvSpPr>
        <p:spPr>
          <a:xfrm>
            <a:off x="3707904" y="4761148"/>
            <a:ext cx="4572000" cy="923330"/>
          </a:xfrm>
          <a:prstGeom prst="rect">
            <a:avLst/>
          </a:prstGeom>
        </p:spPr>
        <p:txBody>
          <a:bodyPr>
            <a:spAutoFit/>
          </a:bodyPr>
          <a:lstStyle/>
          <a:p>
            <a:r>
              <a:rPr lang="en-US" b="1" dirty="0"/>
              <a:t>Identification of synergies and trade-offs in service delivery between wild and managed pollinators</a:t>
            </a:r>
            <a:endParaRPr lang="en-GB" dirty="0"/>
          </a:p>
        </p:txBody>
      </p:sp>
    </p:spTree>
    <p:extLst>
      <p:ext uri="{BB962C8B-B14F-4D97-AF65-F5344CB8AC3E}">
        <p14:creationId xmlns:p14="http://schemas.microsoft.com/office/powerpoint/2010/main" val="4011405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nnm.local\dino\koos.biesmeijer\Downloads\DSC04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1" y="1669224"/>
            <a:ext cx="1852041" cy="1389031"/>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5"/>
          <p:cNvSpPr/>
          <p:nvPr/>
        </p:nvSpPr>
        <p:spPr>
          <a:xfrm>
            <a:off x="1331640" y="3573016"/>
            <a:ext cx="1872208" cy="25202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nl-NL" dirty="0" err="1" smtClean="0">
                <a:solidFill>
                  <a:schemeClr val="tx1"/>
                </a:solidFill>
              </a:rPr>
              <a:t>Mitigating</a:t>
            </a:r>
            <a:r>
              <a:rPr lang="nl-NL" dirty="0" smtClean="0">
                <a:solidFill>
                  <a:schemeClr val="tx1"/>
                </a:solidFill>
              </a:rPr>
              <a:t> </a:t>
            </a:r>
            <a:r>
              <a:rPr lang="nl-NL" dirty="0" err="1" smtClean="0">
                <a:solidFill>
                  <a:schemeClr val="tx1"/>
                </a:solidFill>
              </a:rPr>
              <a:t>pollination</a:t>
            </a:r>
            <a:r>
              <a:rPr lang="nl-NL" dirty="0" smtClean="0">
                <a:solidFill>
                  <a:schemeClr val="tx1"/>
                </a:solidFill>
              </a:rPr>
              <a:t> </a:t>
            </a:r>
            <a:r>
              <a:rPr lang="nl-NL" dirty="0" err="1" smtClean="0">
                <a:solidFill>
                  <a:schemeClr val="tx1"/>
                </a:solidFill>
              </a:rPr>
              <a:t>loss</a:t>
            </a:r>
            <a:endParaRPr lang="nl-NL" dirty="0" smtClean="0">
              <a:solidFill>
                <a:schemeClr val="tx1"/>
              </a:solidFill>
            </a:endParaRPr>
          </a:p>
          <a:p>
            <a:pPr algn="ctr"/>
            <a:endParaRPr lang="nl-NL" dirty="0">
              <a:solidFill>
                <a:schemeClr val="tx1"/>
              </a:solidFill>
            </a:endParaRPr>
          </a:p>
          <a:p>
            <a:pPr algn="ctr"/>
            <a:r>
              <a:rPr lang="nl-NL" sz="1600" b="1" dirty="0" smtClean="0">
                <a:solidFill>
                  <a:schemeClr val="tx1"/>
                </a:solidFill>
              </a:rPr>
              <a:t>David Kleijn </a:t>
            </a:r>
          </a:p>
          <a:p>
            <a:pPr algn="ctr"/>
            <a:r>
              <a:rPr lang="nl-NL" sz="1600" b="1" dirty="0" smtClean="0">
                <a:solidFill>
                  <a:schemeClr val="tx2"/>
                </a:solidFill>
              </a:rPr>
              <a:t>♂ </a:t>
            </a:r>
            <a:r>
              <a:rPr lang="nl-NL" sz="1600" dirty="0" smtClean="0">
                <a:solidFill>
                  <a:schemeClr val="tx2"/>
                </a:solidFill>
              </a:rPr>
              <a:t>[Netherlands</a:t>
            </a:r>
            <a:r>
              <a:rPr lang="nl-NL" sz="1600" dirty="0" smtClean="0">
                <a:solidFill>
                  <a:schemeClr val="tx2"/>
                </a:solidFill>
              </a:rPr>
              <a:t>]</a:t>
            </a:r>
          </a:p>
          <a:p>
            <a:pPr algn="ctr"/>
            <a:endParaRPr lang="nl-NL" sz="1600" dirty="0" smtClean="0">
              <a:solidFill>
                <a:schemeClr val="tx2"/>
              </a:solidFill>
            </a:endParaRPr>
          </a:p>
          <a:p>
            <a:pPr algn="ctr"/>
            <a:r>
              <a:rPr lang="nl-NL" sz="1400" b="1" dirty="0" smtClean="0">
                <a:solidFill>
                  <a:schemeClr val="tx1"/>
                </a:solidFill>
              </a:rPr>
              <a:t>Tjeerd </a:t>
            </a:r>
            <a:r>
              <a:rPr lang="nl-NL" sz="1400" b="1" dirty="0" err="1" smtClean="0">
                <a:solidFill>
                  <a:schemeClr val="tx1"/>
                </a:solidFill>
              </a:rPr>
              <a:t>Blacquiere</a:t>
            </a:r>
            <a:endParaRPr lang="nl-NL" sz="1400" b="1" dirty="0" smtClean="0">
              <a:solidFill>
                <a:schemeClr val="tx1"/>
              </a:solidFill>
            </a:endParaRPr>
          </a:p>
          <a:p>
            <a:pPr algn="ctr"/>
            <a:r>
              <a:rPr lang="nl-NL" sz="1600" b="1" dirty="0" smtClean="0">
                <a:solidFill>
                  <a:schemeClr val="tx2"/>
                </a:solidFill>
              </a:rPr>
              <a:t>♂ </a:t>
            </a:r>
            <a:r>
              <a:rPr lang="nl-NL" sz="1600" dirty="0" smtClean="0">
                <a:solidFill>
                  <a:schemeClr val="tx2"/>
                </a:solidFill>
              </a:rPr>
              <a:t>[Netherlands]</a:t>
            </a:r>
          </a:p>
        </p:txBody>
      </p:sp>
      <p:sp>
        <p:nvSpPr>
          <p:cNvPr id="17" name="TextBox 16"/>
          <p:cNvSpPr txBox="1"/>
          <p:nvPr/>
        </p:nvSpPr>
        <p:spPr>
          <a:xfrm>
            <a:off x="208052" y="260648"/>
            <a:ext cx="8684428" cy="769441"/>
          </a:xfrm>
          <a:prstGeom prst="rect">
            <a:avLst/>
          </a:prstGeom>
          <a:noFill/>
        </p:spPr>
        <p:txBody>
          <a:bodyPr wrap="square" rtlCol="0">
            <a:spAutoFit/>
          </a:bodyPr>
          <a:lstStyle/>
          <a:p>
            <a:pPr algn="ctr"/>
            <a:r>
              <a:rPr lang="nl-NL" sz="4400" b="1" dirty="0" smtClean="0">
                <a:solidFill>
                  <a:prstClr val="black"/>
                </a:solidFill>
              </a:rPr>
              <a:t>SUPER-B </a:t>
            </a:r>
            <a:r>
              <a:rPr lang="nl-NL" sz="4000" b="1" dirty="0" err="1" smtClean="0">
                <a:solidFill>
                  <a:schemeClr val="tx2"/>
                </a:solidFill>
              </a:rPr>
              <a:t>will</a:t>
            </a:r>
            <a:r>
              <a:rPr lang="nl-NL" sz="4000" b="1" dirty="0" smtClean="0">
                <a:solidFill>
                  <a:schemeClr val="tx2"/>
                </a:solidFill>
              </a:rPr>
              <a:t> </a:t>
            </a:r>
            <a:r>
              <a:rPr lang="nl-NL" sz="4000" b="1" dirty="0" err="1" smtClean="0">
                <a:solidFill>
                  <a:schemeClr val="tx2"/>
                </a:solidFill>
              </a:rPr>
              <a:t>address</a:t>
            </a:r>
            <a:r>
              <a:rPr lang="nl-NL" sz="4000" b="1" dirty="0" smtClean="0">
                <a:solidFill>
                  <a:schemeClr val="tx2"/>
                </a:solidFill>
              </a:rPr>
              <a:t>:</a:t>
            </a:r>
            <a:endParaRPr lang="en-US" sz="2800" b="1" dirty="0">
              <a:solidFill>
                <a:schemeClr val="tx2"/>
              </a:solidFill>
            </a:endParaRPr>
          </a:p>
        </p:txBody>
      </p:sp>
      <p:sp>
        <p:nvSpPr>
          <p:cNvPr id="2" name="Tekstvak 1"/>
          <p:cNvSpPr txBox="1"/>
          <p:nvPr/>
        </p:nvSpPr>
        <p:spPr>
          <a:xfrm>
            <a:off x="1685865" y="3060249"/>
            <a:ext cx="1301959" cy="584775"/>
          </a:xfrm>
          <a:prstGeom prst="rect">
            <a:avLst/>
          </a:prstGeom>
          <a:noFill/>
        </p:spPr>
        <p:txBody>
          <a:bodyPr wrap="none" rtlCol="0">
            <a:spAutoFit/>
          </a:bodyPr>
          <a:lstStyle/>
          <a:p>
            <a:r>
              <a:rPr lang="en-US" sz="3200" b="1" dirty="0" smtClean="0">
                <a:latin typeface="Arial Black" panose="020B0A04020102020204" pitchFamily="34" charset="0"/>
              </a:rPr>
              <a:t>WP 3</a:t>
            </a:r>
            <a:endParaRPr lang="en-GB" sz="3200" b="1" dirty="0">
              <a:latin typeface="Arial Black" panose="020B0A04020102020204" pitchFamily="34" charset="0"/>
            </a:endParaRPr>
          </a:p>
        </p:txBody>
      </p:sp>
      <p:sp>
        <p:nvSpPr>
          <p:cNvPr id="3" name="Rechthoek 2"/>
          <p:cNvSpPr/>
          <p:nvPr/>
        </p:nvSpPr>
        <p:spPr>
          <a:xfrm>
            <a:off x="3635896" y="1669224"/>
            <a:ext cx="4968552" cy="646331"/>
          </a:xfrm>
          <a:prstGeom prst="rect">
            <a:avLst/>
          </a:prstGeom>
        </p:spPr>
        <p:txBody>
          <a:bodyPr wrap="square">
            <a:spAutoFit/>
          </a:bodyPr>
          <a:lstStyle/>
          <a:p>
            <a:r>
              <a:rPr lang="en-US" b="1" dirty="0"/>
              <a:t>Linking pollinat</a:t>
            </a:r>
            <a:r>
              <a:rPr lang="en-US" u="sng" dirty="0"/>
              <a:t>or</a:t>
            </a:r>
            <a:r>
              <a:rPr lang="en-US" b="1" dirty="0"/>
              <a:t> mitigation to pollinat</a:t>
            </a:r>
            <a:r>
              <a:rPr lang="en-US" u="sng" dirty="0"/>
              <a:t>ion</a:t>
            </a:r>
            <a:r>
              <a:rPr lang="en-US" b="1" dirty="0"/>
              <a:t> mitigation</a:t>
            </a:r>
            <a:endParaRPr lang="en-GB" b="1" dirty="0"/>
          </a:p>
        </p:txBody>
      </p:sp>
      <p:sp>
        <p:nvSpPr>
          <p:cNvPr id="7" name="Rechthoek 6"/>
          <p:cNvSpPr/>
          <p:nvPr/>
        </p:nvSpPr>
        <p:spPr>
          <a:xfrm>
            <a:off x="3635896" y="2951108"/>
            <a:ext cx="4968552" cy="923330"/>
          </a:xfrm>
          <a:prstGeom prst="rect">
            <a:avLst/>
          </a:prstGeom>
        </p:spPr>
        <p:txBody>
          <a:bodyPr wrap="square">
            <a:spAutoFit/>
          </a:bodyPr>
          <a:lstStyle/>
          <a:p>
            <a:r>
              <a:rPr lang="en-US" b="1" dirty="0"/>
              <a:t>Uptake </a:t>
            </a:r>
            <a:r>
              <a:rPr lang="en-US" b="1" i="1" dirty="0" err="1"/>
              <a:t>vs</a:t>
            </a:r>
            <a:r>
              <a:rPr lang="en-US" b="1" i="1" dirty="0"/>
              <a:t> </a:t>
            </a:r>
            <a:r>
              <a:rPr lang="en-US" b="1" dirty="0"/>
              <a:t>availability of measures as the key to effective mitigation of pollination loss</a:t>
            </a:r>
            <a:endParaRPr lang="en-GB" b="1" dirty="0"/>
          </a:p>
        </p:txBody>
      </p:sp>
      <p:sp>
        <p:nvSpPr>
          <p:cNvPr id="8" name="Rechthoek 7"/>
          <p:cNvSpPr/>
          <p:nvPr/>
        </p:nvSpPr>
        <p:spPr>
          <a:xfrm>
            <a:off x="3635896" y="4509990"/>
            <a:ext cx="4968552" cy="646331"/>
          </a:xfrm>
          <a:prstGeom prst="rect">
            <a:avLst/>
          </a:prstGeom>
        </p:spPr>
        <p:txBody>
          <a:bodyPr wrap="square">
            <a:spAutoFit/>
          </a:bodyPr>
          <a:lstStyle/>
          <a:p>
            <a:r>
              <a:rPr lang="en-US" b="1" dirty="0"/>
              <a:t>Mitigation measure synergies between managed and wild pollinators</a:t>
            </a:r>
            <a:endParaRPr lang="en-GB" b="1" dirty="0"/>
          </a:p>
        </p:txBody>
      </p:sp>
    </p:spTree>
    <p:extLst>
      <p:ext uri="{BB962C8B-B14F-4D97-AF65-F5344CB8AC3E}">
        <p14:creationId xmlns:p14="http://schemas.microsoft.com/office/powerpoint/2010/main" val="1112675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uralis corporate zonder voettekst">
  <a:themeElements>
    <a:clrScheme name="Naturalis">
      <a:dk1>
        <a:sysClr val="windowText" lastClr="000000"/>
      </a:dk1>
      <a:lt1>
        <a:srgbClr val="FFFFFF"/>
      </a:lt1>
      <a:dk2>
        <a:srgbClr val="E3004A"/>
      </a:dk2>
      <a:lt2>
        <a:srgbClr val="B2B1A8"/>
      </a:lt2>
      <a:accent1>
        <a:srgbClr val="3E2782"/>
      </a:accent1>
      <a:accent2>
        <a:srgbClr val="F29400"/>
      </a:accent2>
      <a:accent3>
        <a:srgbClr val="009EE0"/>
      </a:accent3>
      <a:accent4>
        <a:srgbClr val="542E08"/>
      </a:accent4>
      <a:accent5>
        <a:srgbClr val="FFED00"/>
      </a:accent5>
      <a:accent6>
        <a:srgbClr val="009932"/>
      </a:accent6>
      <a:hlink>
        <a:srgbClr val="3E2782"/>
      </a:hlink>
      <a:folHlink>
        <a:srgbClr val="000000"/>
      </a:folHlink>
    </a:clrScheme>
    <a:fontScheme name="Natural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2299</Words>
  <Application>Microsoft Office PowerPoint</Application>
  <PresentationFormat>Diavoorstelling (4:3)</PresentationFormat>
  <Paragraphs>349</Paragraphs>
  <Slides>34</Slides>
  <Notes>14</Notes>
  <HiddenSlides>0</HiddenSlides>
  <MMClips>0</MMClips>
  <ScaleCrop>false</ScaleCrop>
  <HeadingPairs>
    <vt:vector size="4" baseType="variant">
      <vt:variant>
        <vt:lpstr>Thema</vt:lpstr>
      </vt:variant>
      <vt:variant>
        <vt:i4>1</vt:i4>
      </vt:variant>
      <vt:variant>
        <vt:lpstr>Diatitels</vt:lpstr>
      </vt:variant>
      <vt:variant>
        <vt:i4>34</vt:i4>
      </vt:variant>
    </vt:vector>
  </HeadingPairs>
  <TitlesOfParts>
    <vt:vector size="35" baseType="lpstr">
      <vt:lpstr>Naturalis corporate zonder voettekst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NCB Naturalis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koos.biesmeijer</dc:creator>
  <cp:lastModifiedBy>Thuis</cp:lastModifiedBy>
  <cp:revision>34</cp:revision>
  <dcterms:created xsi:type="dcterms:W3CDTF">2013-09-16T09:09:20Z</dcterms:created>
  <dcterms:modified xsi:type="dcterms:W3CDTF">2013-09-17T23:02:10Z</dcterms:modified>
</cp:coreProperties>
</file>